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2e4cfa460ec4009" /><Relationship Type="http://schemas.openxmlformats.org/officeDocument/2006/relationships/extended-properties" Target="/docProps/app.xml" Id="R9d2bf41282394608" /><Relationship Type="http://schemas.openxmlformats.org/officeDocument/2006/relationships/officeDocument" Target="/ppt/presentation.xml" Id="R94140880ff04471b" /></Relationships>
</file>

<file path=ppt/presentation.xml><?xml version="1.0" encoding="utf-8"?>
<p:presentation xmlns:p="http://schemas.openxmlformats.org/presentationml/2006/main">
  <p:sldMasterIdLst>
    <p:sldMasterId xmlns:r="http://schemas.openxmlformats.org/officeDocument/2006/relationships" id="2147483648" r:id="Rdc0839ea8e7f4192"/>
  </p:sldMasterIdLst>
  <p:notesMasterIdLst>
    <p:notesMasterId xmlns:r="http://schemas.openxmlformats.org/officeDocument/2006/relationships" r:id="Rd28c7239b6d54464"/>
  </p:notesMasterIdLst>
  <p:sldIdLst>
    <p:sldId xmlns:r="http://schemas.openxmlformats.org/officeDocument/2006/relationships" id="256" r:id="R2e46da028e5347a0"/>
    <p:sldId xmlns:r="http://schemas.openxmlformats.org/officeDocument/2006/relationships" id="257" r:id="R7a04d5e355674b2e"/>
    <p:sldId xmlns:r="http://schemas.openxmlformats.org/officeDocument/2006/relationships" id="258" r:id="R545b2504f7214b12"/>
    <p:sldId xmlns:r="http://schemas.openxmlformats.org/officeDocument/2006/relationships" id="259" r:id="R902f9996341f4f0f"/>
    <p:sldId xmlns:r="http://schemas.openxmlformats.org/officeDocument/2006/relationships" id="260" r:id="R0403e5aeca394ca9"/>
    <p:sldId xmlns:r="http://schemas.openxmlformats.org/officeDocument/2006/relationships" id="261" r:id="Rb32a68c9b72d4297"/>
    <p:sldId xmlns:r="http://schemas.openxmlformats.org/officeDocument/2006/relationships" id="262" r:id="Rda061be46cb84afa"/>
    <p:sldId xmlns:r="http://schemas.openxmlformats.org/officeDocument/2006/relationships" id="263" r:id="Re179578c337646e7"/>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6acf6979f9446e0" /><Relationship Type="http://schemas.openxmlformats.org/officeDocument/2006/relationships/slideMaster" Target="/ppt/slideMasters/slideMaster1.xml" Id="Rdc0839ea8e7f4192" /><Relationship Type="http://schemas.openxmlformats.org/officeDocument/2006/relationships/notesMaster" Target="/ppt/notesMasters/notesMaster1.xml" Id="Rd28c7239b6d54464" /><Relationship Type="http://schemas.openxmlformats.org/officeDocument/2006/relationships/presProps" Target="/ppt/presProps.xml" Id="Rf4b81b9970274131" /><Relationship Type="http://schemas.openxmlformats.org/officeDocument/2006/relationships/tableStyles" Target="/ppt/tableStyles.xml" Id="R7c764341a6b845b5" /><Relationship Type="http://schemas.openxmlformats.org/officeDocument/2006/relationships/slide" Target="/ppt/slides/slide1.xml" Id="R2e46da028e5347a0" /><Relationship Type="http://schemas.openxmlformats.org/officeDocument/2006/relationships/slide" Target="/ppt/slides/slide2.xml" Id="R7a04d5e355674b2e" /><Relationship Type="http://schemas.openxmlformats.org/officeDocument/2006/relationships/slide" Target="/ppt/slides/slide3.xml" Id="R545b2504f7214b12" /><Relationship Type="http://schemas.openxmlformats.org/officeDocument/2006/relationships/slide" Target="/ppt/slides/slide4.xml" Id="R902f9996341f4f0f" /><Relationship Type="http://schemas.openxmlformats.org/officeDocument/2006/relationships/slide" Target="/ppt/slides/slide5.xml" Id="R0403e5aeca394ca9" /><Relationship Type="http://schemas.openxmlformats.org/officeDocument/2006/relationships/slide" Target="/ppt/slides/slide6.xml" Id="Rb32a68c9b72d4297" /><Relationship Type="http://schemas.openxmlformats.org/officeDocument/2006/relationships/slide" Target="/ppt/slides/slide7.xml" Id="Rda061be46cb84afa" /><Relationship Type="http://schemas.openxmlformats.org/officeDocument/2006/relationships/slide" Target="/ppt/slides/slide8.xml" Id="Re179578c337646e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e3a8565ab6449d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Meeting evidence">
      <a:dk1>
        <a:srgbClr val="000000"/>
      </a:dk1>
      <a:lt1>
        <a:srgbClr val="FFFFFF"/>
      </a:lt1>
      <a:dk2>
        <a:srgbClr val="172A31"/>
      </a:dk2>
      <a:lt2>
        <a:srgbClr val="E5EEEB"/>
      </a:lt2>
      <a:accent1>
        <a:srgbClr val="17635E"/>
      </a:accent1>
      <a:accent2>
        <a:srgbClr val="986546"/>
      </a:accent2>
      <a:accent3>
        <a:srgbClr val="53718A"/>
      </a:accent3>
      <a:accent4>
        <a:srgbClr val="935A58"/>
      </a:accent4>
      <a:accent5>
        <a:srgbClr val="626B54"/>
      </a:accent5>
      <a:accent6>
        <a:srgbClr val="74706A"/>
      </a:accent6>
      <a:hlink>
        <a:srgbClr val="17635E"/>
      </a:hlink>
      <a:folHlink>
        <a:srgbClr val="986546"/>
      </a:folHlink>
    </a:clrScheme>
    <a:fontScheme name="Office">
      <a:majorFont>
        <a:latin typeface="Calibri Light"/>
        <a:ea typeface="Calibri Light"/>
        <a:cs typeface="Calibri Light"/>
      </a:majorFont>
      <a:minorFont>
        <a:latin typeface="Calibri"/>
        <a:ea typeface="Calibri"/>
        <a:cs typeface="Calibri"/>
      </a:minorFont>
    </a:fontScheme>
    <a:fmtScheme name="Meeting evidence">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82ef184ff214221" /><Relationship Type="http://schemas.openxmlformats.org/officeDocument/2006/relationships/notesMaster" Target="/ppt/notesMasters/notesMaster1.xml" Id="R5a5606aaaa4c495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4c59116c3e44322" /><Relationship Type="http://schemas.openxmlformats.org/officeDocument/2006/relationships/notesMaster" Target="/ppt/notesMasters/notesMaster1.xml" Id="R1729da0dbdbd41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e9687ecbd2094fd8" /><Relationship Type="http://schemas.openxmlformats.org/officeDocument/2006/relationships/notesMaster" Target="/ppt/notesMasters/notesMaster1.xml" Id="R19898716bb754d82" /></Relationships>
</file>

<file path=ppt/notesSlides/_rels/notesSlide4.xml.rels>&#65279;<?xml version="1.0" encoding="utf-8"?><Relationships xmlns="http://schemas.openxmlformats.org/package/2006/relationships"><Relationship Type="http://schemas.openxmlformats.org/officeDocument/2006/relationships/slide" Target="/ppt/slides/slide4.xml" Id="Rd709890cc88444a3" /><Relationship Type="http://schemas.openxmlformats.org/officeDocument/2006/relationships/notesMaster" Target="/ppt/notesMasters/notesMaster1.xml" Id="R236e38d320764c30" /></Relationships>
</file>

<file path=ppt/notesSlides/_rels/notesSlide5.xml.rels>&#65279;<?xml version="1.0" encoding="utf-8"?><Relationships xmlns="http://schemas.openxmlformats.org/package/2006/relationships"><Relationship Type="http://schemas.openxmlformats.org/officeDocument/2006/relationships/slide" Target="/ppt/slides/slide5.xml" Id="R91debc3a36bb4e8e" /><Relationship Type="http://schemas.openxmlformats.org/officeDocument/2006/relationships/notesMaster" Target="/ppt/notesMasters/notesMaster1.xml" Id="R3a9e82a6f5894827" /></Relationships>
</file>

<file path=ppt/notesSlides/_rels/notesSlide6.xml.rels>&#65279;<?xml version="1.0" encoding="utf-8"?><Relationships xmlns="http://schemas.openxmlformats.org/package/2006/relationships"><Relationship Type="http://schemas.openxmlformats.org/officeDocument/2006/relationships/slide" Target="/ppt/slides/slide6.xml" Id="R4e84bbc552414ba6" /><Relationship Type="http://schemas.openxmlformats.org/officeDocument/2006/relationships/notesMaster" Target="/ppt/notesMasters/notesMaster1.xml" Id="Rb883370e33d74a3e" /></Relationships>
</file>

<file path=ppt/notesSlides/_rels/notesSlide7.xml.rels>&#65279;<?xml version="1.0" encoding="utf-8"?><Relationships xmlns="http://schemas.openxmlformats.org/package/2006/relationships"><Relationship Type="http://schemas.openxmlformats.org/officeDocument/2006/relationships/slide" Target="/ppt/slides/slide7.xml" Id="Rca84433cbae64e3d" /><Relationship Type="http://schemas.openxmlformats.org/officeDocument/2006/relationships/notesMaster" Target="/ppt/notesMasters/notesMaster1.xml" Id="R23c69b8dfecf4c5d" /></Relationships>
</file>

<file path=ppt/notesSlides/_rels/notesSlide8.xml.rels>&#65279;<?xml version="1.0" encoding="utf-8"?><Relationships xmlns="http://schemas.openxmlformats.org/package/2006/relationships"><Relationship Type="http://schemas.openxmlformats.org/officeDocument/2006/relationships/slide" Target="/ppt/slides/slide8.xml" Id="R2e0ed411d4cb45e3" /><Relationship Type="http://schemas.openxmlformats.org/officeDocument/2006/relationships/notesMaster" Target="/ppt/notesMasters/notesMaster1.xml" Id="R7fea12ee33f94a7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Vishal owns founder intent. Saake directs product and production. Classes 1–12 is the ambition, not a completed curriculum. Classes 4–5 is a proposed starting band only. The five areas must each have their own supported learning progression. Body includes all six named practices, with suitable human review and access alternatives. Founder cultural intentions include respect for elders, gratitude, truthfulness, kindness, responsibility and discipline. Today seeks decisions about the first development package. It does not seek certification of impact or approval to deploy. Current programme authority: programme working brief Product detail: programme working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targeted rapid overview, not a new pooled analysis. SEL means social and emotional learning. Mind distress uses benefit-coded Hedges g. The intervals are 95% confidence intervals for each estimate, not the full range of effects in all schools. Cipriano outcome Ns are study counts, not verified pupil totals. Do not attach its total 575,361 pupils to either row. Brown's bias-adjusted result has methodological limits and its prediction interval describes variation across settings. No review populations should be added across rows because sources and definitions overlap. MYRIAD was a UK school mindfulness trial, mean age 12.2, compared with existing SEL. Its depression-risk finding showed no added benefit. Teacher-reported emotional symptoms +0.3 [0.1, 0.5] are a qualified adverse secondary signal, not definitive programme-caused harm. Pedestrian trials assessed behaviour, not road deaths. Sources: S1 Cipriano 2023 Table 3 https://my.nami.org/naminet/wp-content/uploads/Me-in-Mind-NAMINet-EBSCO-Full-Text.pdf ; S2 Kuyken 2022 Table 3 https://pmc.ncbi.nlm.nih.gov/articles/PMC9340028/ ; S4 Cochrane activity 2021 https://pmc.ncbi.nlm.nih.gov/articles/PMC8459921/ ; S10 Schwebel 2014 Table II https://pmc.ncbi.nlm.nih.gov/articles/PMC4138804/ ; S12 Brown 2022/2023 pp7/9 https://spherelabar.weebly.com/uploads/8/2/5/0/82502826/brown_meta.pdf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SEHER compared the government's Adolescence Education Programme (AEP) with AEP plus a whole-school programme delivered by a lay counsellor or an existing teacher. These are adjusted mean differences against AEP, not percentage changes or persistence after withdrawal. 15,232 is endpoint-survey N, not the denominator for every outcome. The 2018 and 2020 papers are one trial continuation, not independent populations. Teacher delivery improved some secondary outcomes and had exploratory adverse signals, so its primary null cannot become a universal judgement on teachers. Two Vedanta configurations to cost and rehearse: prepared teachers plus a dedicated support function, or teachers with protected time and a named coaching/referral route. Neither configuration has been SEHER-tested as a Vedanta package. Support for ordinary learning is distinct from clinical counselling. Mumbai's source is the primary abstract only: the 27% is fewer illness-related absence episodes in a promotion-plus-free-soap community intervention, not fewer days or a classroom lesson effect. Sources: S3 Shinde 2020 Table 3 https://journals.plos.org/plosmedicine/article?id=10.1371/journal.pmed.1003021 ; S6 Nicholson 2014 https://pubmed.ncbi.nlm.nih.gov/24382344/ . Adult package: programme working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Government and aided populations remain separate. UDISE NEP foundational stage includes preschool through Class 2, so these totals cannot be described as Classes 1–12-only. These figures do not establish participating sites or reach. SHWP means School Health and Wellness Programme. Current SCERT portal description establishes planned scope/training, not fidelity in each school. Classes 4–5 would require their actual textbook/Mulyavardhan comparator rather than borrowing Classes 6–12 SHWP scope. Mulyavardhan's module listing is inspected, not every module. Balbharati English Class 4 exemplars are inspected lesson openings, not confirmed current Marathi/home-language classroom use. Local crosswalk must record school, management, grade, language, material/edition, actual routines, preparation, facilities and teacher time. Maharashtra target development and the founder-school visit location remain distinct. Government sources establish provision, not endorsement. Sources: M1 UDISE+ 2024–25 Tables 3.3, 3.4, 5.2, 5.3 and definitions p173 https://dashboard.udiseplus.gov.in/report-new-v.6-demo2025/static/media/UDISE%2B2024_25_Booklet_nep.ea09e672a163f92d9cfe.pdf ; M4 https://scertmaha.ac.in/shp/ ; M5 https://www.maa.ac.in/index.php?tcf=mulyavardhan ; M6 Class 4 EVS Part 1 English lessons 17/20/21 https://ebooks.ebalbharati.in/pdfs/403000541.pdf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proposed teaching, not field evidence or a complete five-area unit. Teacher uses a paper character and movable accessible materials. Nobody must act distress or fail. A pause and another suitable activity remain possible. Adult help and supervision must actually exist. The changed task explicitly withholds title information from all characters, so the learner must identify missing information rather than repeat the model solution. No missing information becomes a hidden test of obedience. Subsequent learners who heard the answer have exposed practice, even without individual prompting. Child artefact: ‘I chose ___ because ___. The adult made ___ usable. My next step was ___.’ Record mode, cue, exposure/order, actual action and adult response separately. If the adult response fails, record missing opportunity and remedy it. The found-item values task is separate: known fictional facts, accurate account, respectful correction, reason and feasible action. This does not score moral worth, ritual, religion, obedience or greeting angle. Respect for elders and cultural greeting can remain founder intentions with dignified accessible alternatives. Each Body practice needs its own real learning opportunity and adult provision, not an incidental label on this Mind/RelCom specimen. Proposed labels are communication aids, not an agreed calendar. Exact specimen and safeguards: programme working brief ‘Proposed specimen for the next unit review’. Proposed unit labels for discussion: Help and return, Body routines, Listen and repair, Shared resources, Truth and kindness. These labels are not an approved 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commission purchases development and documented delivery/evaluation obligations, not guaranteed wellness or economic return. Full Classes 1–12 annual curriculum is a later class-specific task. Required gate: reviewed progression plus representative complete units in Mind, Body, RelCom, Civic and Sanskars, with all six Body practices specified and a feasible adult package. A demonstration or PDF alone cannot pass this gate. Independent human evaluation design selects a primary outcome, appropriate translated task/instrument, reliability, allocation/analysis, attrition/missingness, masking where feasible and meaningful post-support follow-up. Teacher support notes remain separate from independent outcomes. Contract rights/licence, local languages, support intensity, pricing, data/record custody and qualified reviewer appointments are decisions. No Human Score, ₹38/₹48 price or savings is established. Internal programme working records are omitted from this public copy; public primary-source URLs are retained in the relevant slide notes.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Stages are proposed gates, not a final calendar or funded commitment. Feasibility assumption: six schools, two approximately 30-pupil classes per school, about 360 pupils. Sites, grades, term, actual class sizes and consent/governance remain decisions. Adult-only rehearsal establishes preparation feasibility, not child throughput or benefit. An independent statistical design must account for clustering, chosen outcome, baseline, attrition, measurement reliability and post-support follow-up. The existing 72/32/18-school arithmetic scenarios are not presented as a selected trial. Cost separately: one-off development/review/localisation and repeat delivery/materials/adult preparation/cover/coaching/travel/support/technology/safeguarding/evaluation/overhead. Report school and teacher opportunity costs as well as vendor invoice, and per enrolled versus adequately exposed pupil. No-effect case retains all costs with zero added learning benefit. Failed-delivery case records incurred costs, missed exposure, support/facility failures and remedy/hold/stop, without inventing savings. Proposed workload example in the briefing is twelve 30-minute sessions, six contact hours per class before preparation/routines/coaching; this is an assumption, not an approved dose. Named role headings indicate responsibilities to agree, not appointments already made. Sources: programme working brief and META-ANALYSIS-PROTOCOL.md, current reset and product handoff.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Capture statements as attributed reports until records/observations establish them. Ask what the teacher already delivers successfully and which specific task, adult process or opportunity still fails. An absence of the Vedanta label is not a gap. Record exact school/district/management/grade/medium, actual materials and edition, timetable allocation, adult training/support, facilities and access barriers. Prior experimentation needs comparison, sample, dates, outcome definition, missingness and collector. Use aggregate/anonymised data, not private pupil diagnostic histories. State academic, delivery, evaluator, funding/procurement and rights owners remain to be confirmed. Vishal decides founder intention and Saake production direction. Human educational/statistical reviewers decide substantive suitability. A school visit informs development; it does not demonstrate comparative effectiveness. Companion: programme working brief Full evidence and limitations: BRIEFING.md, EVIDENCE-LEDGER.json and REVIEW-AND-READINESS.md.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070286c6c624e4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4c7988b331f4ffe" /><Relationship Type="http://schemas.openxmlformats.org/officeDocument/2006/relationships/slideLayout" Target="/ppt/slideLayouts/slideLayout1.xml" Id="R9d253e79ce644c1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253e79ce644c1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Meeting evidence">
      <a:dk1>
        <a:srgbClr val="000000"/>
      </a:dk1>
      <a:lt1>
        <a:srgbClr val="FFFFFF"/>
      </a:lt1>
      <a:dk2>
        <a:srgbClr val="172A31"/>
      </a:dk2>
      <a:lt2>
        <a:srgbClr val="E5EEEB"/>
      </a:lt2>
      <a:accent1>
        <a:srgbClr val="17635E"/>
      </a:accent1>
      <a:accent2>
        <a:srgbClr val="986546"/>
      </a:accent2>
      <a:accent3>
        <a:srgbClr val="53718A"/>
      </a:accent3>
      <a:accent4>
        <a:srgbClr val="935A58"/>
      </a:accent4>
      <a:accent5>
        <a:srgbClr val="626B54"/>
      </a:accent5>
      <a:accent6>
        <a:srgbClr val="74706A"/>
      </a:accent6>
      <a:hlink>
        <a:srgbClr val="17635E"/>
      </a:hlink>
      <a:folHlink>
        <a:srgbClr val="986546"/>
      </a:folHlink>
    </a:clrScheme>
    <a:fontScheme name="Office">
      <a:majorFont>
        <a:latin typeface="Calibri Light"/>
        <a:ea typeface="Calibri Light"/>
        <a:cs typeface="Calibri Light"/>
      </a:majorFont>
      <a:minorFont>
        <a:latin typeface="Calibri"/>
        <a:ea typeface="Calibri"/>
        <a:cs typeface="Calibri"/>
      </a:minorFont>
    </a:fontScheme>
    <a:fmtScheme name="Meeting evidence">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7c6591054364227" /><Relationship Type="http://schemas.openxmlformats.org/officeDocument/2006/relationships/notesSlide" Target="/ppt/notesSlides/notesSlide1.xml" Id="Rc57fa581e0e04e4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2dd78decb224c0e" /><Relationship Type="http://schemas.openxmlformats.org/officeDocument/2006/relationships/notesSlide" Target="/ppt/notesSlides/notesSlide2.xml" Id="R4fc21c89668c4d1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ea6c17de8784cc0" /><Relationship Type="http://schemas.openxmlformats.org/officeDocument/2006/relationships/notesSlide" Target="/ppt/notesSlides/notesSlide3.xml" Id="R11c7a70ae3cd480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42d04648e724cce" /><Relationship Type="http://schemas.openxmlformats.org/officeDocument/2006/relationships/notesSlide" Target="/ppt/notesSlides/notesSlide4.xml" Id="Rf051f1448c5a4bd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887845df29c4c40" /><Relationship Type="http://schemas.openxmlformats.org/officeDocument/2006/relationships/notesSlide" Target="/ppt/notesSlides/notesSlide5.xml" Id="R05683becd991457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5ef8e8d12474734" /><Relationship Type="http://schemas.openxmlformats.org/officeDocument/2006/relationships/notesSlide" Target="/ppt/notesSlides/notesSlide6.xml" Id="R5ce6b842dfb04fe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82a9c668070402f" /><Relationship Type="http://schemas.openxmlformats.org/officeDocument/2006/relationships/notesSlide" Target="/ppt/notesSlides/notesSlide7.xml" Id="R54798086174841e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1bb9cfb665f4218" /><Relationship Type="http://schemas.openxmlformats.org/officeDocument/2006/relationships/notesSlide" Target="/ppt/notesSlides/notesSlide8.xml" Id="R9652a6a3598f4b9b" /></Relationships>
</file>

<file path=ppt/slides/slide1.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51C8D3B8-6FCE-4951-A2D5-5AC795F6E5E0}"/>
              </a:ext>
            </a:extLst>
          </p:cNvPr>
          <p:cNvSpPr>
            <a:spLocks xmlns:a="http://schemas.openxmlformats.org/drawingml/2006/main" noGrp="1"/>
          </p:cNvSpPr>
          <p:nvPr/>
        </p:nvSpPr>
        <p:spPr>
          <a:xfrm xmlns:a="http://schemas.openxmlformats.org/drawingml/2006/main">
            <a:off x="762000" y="533400"/>
            <a:ext cx="13716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700" b="1">
                <a:solidFill>
                  <a:srgbClr val="172A31"/>
                </a:solidFill>
                <a:latin typeface="Aptos"/>
                <a:ea typeface="Aptos"/>
                <a:cs typeface="Aptos"/>
              </a:defRPr>
            </a:pPr>
            <a:r>
              <a:rPr sz="5700" b="1">
                <a:solidFill>
                  <a:srgbClr val="172A31"/>
                </a:solidFill>
                <a:latin typeface="Aptos"/>
                <a:ea typeface="Aptos"/>
                <a:cs typeface="Aptos"/>
              </a:rPr>
              <a:t>Vedanta Sanskarshala</a:t>
            </a:r>
          </a:p>
        </p:txBody>
      </p:sp>
      <p:sp>
        <p:nvSpPr>
          <p:cNvPr id="2" name="text-1">
            <a:extLst xmlns:a="http://schemas.openxmlformats.org/drawingml/2006/main">
              <a:ext uri="{FF2B5EF4-FFF2-40B4-BE49-F238E27FC236}">
                <a16:creationId xmlns:a16="http://schemas.microsoft.com/office/drawing/2014/main" id="{23558753-1555-4C21-B8DF-6978BBABBED5}"/>
              </a:ext>
            </a:extLst>
          </p:cNvPr>
          <p:cNvSpPr>
            <a:spLocks xmlns:a="http://schemas.openxmlformats.org/drawingml/2006/main" noGrp="1"/>
          </p:cNvSpPr>
          <p:nvPr/>
        </p:nvSpPr>
        <p:spPr>
          <a:xfrm xmlns:a="http://schemas.openxmlformats.org/drawingml/2006/main">
            <a:off x="762000" y="1524000"/>
            <a:ext cx="13525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51646A"/>
                </a:solidFill>
                <a:latin typeface="Aptos"/>
                <a:ea typeface="Aptos"/>
                <a:cs typeface="Aptos"/>
              </a:defRPr>
            </a:pPr>
            <a:r>
              <a:rPr sz="2700" b="0">
                <a:solidFill>
                  <a:srgbClr val="51646A"/>
                </a:solidFill>
                <a:latin typeface="Aptos"/>
                <a:ea typeface="Aptos"/>
                <a:cs typeface="Aptos"/>
              </a:rPr>
              <a:t>A supported curriculum for wellness, values and practical conduct</a:t>
            </a:r>
          </a:p>
        </p:txBody>
      </p:sp>
      <p:sp>
        <p:nvSpPr>
          <p:cNvPr id="3" name="text-2">
            <a:extLst xmlns:a="http://schemas.openxmlformats.org/drawingml/2006/main">
              <a:ext uri="{FF2B5EF4-FFF2-40B4-BE49-F238E27FC236}">
                <a16:creationId xmlns:a16="http://schemas.microsoft.com/office/drawing/2014/main" id="{7E292A44-C534-4107-A6FA-2D02BEF921EF}"/>
              </a:ext>
            </a:extLst>
          </p:cNvPr>
          <p:cNvSpPr>
            <a:spLocks xmlns:a="http://schemas.openxmlformats.org/drawingml/2006/main" noGrp="1"/>
          </p:cNvSpPr>
          <p:nvPr/>
        </p:nvSpPr>
        <p:spPr>
          <a:xfrm xmlns:a="http://schemas.openxmlformats.org/drawingml/2006/main">
            <a:off x="762000" y="2428875"/>
            <a:ext cx="13525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17635E"/>
                </a:solidFill>
                <a:latin typeface="Aptos"/>
                <a:ea typeface="Aptos"/>
                <a:cs typeface="Aptos"/>
              </a:defRPr>
            </a:pPr>
            <a:r>
              <a:rPr sz="2775" b="1">
                <a:solidFill>
                  <a:srgbClr val="17635E"/>
                </a:solidFill>
                <a:latin typeface="Aptos"/>
                <a:ea typeface="Aptos"/>
                <a:cs typeface="Aptos"/>
              </a:rPr>
              <a:t>Founder ambition: age-wise learning across Classes 1–12</a:t>
            </a:r>
          </a:p>
        </p:txBody>
      </p:sp>
      <p:sp>
        <p:nvSpPr>
          <p:cNvPr id="4" name="text-3">
            <a:extLst xmlns:a="http://schemas.openxmlformats.org/drawingml/2006/main">
              <a:ext uri="{FF2B5EF4-FFF2-40B4-BE49-F238E27FC236}">
                <a16:creationId xmlns:a16="http://schemas.microsoft.com/office/drawing/2014/main" id="{8BC097E6-8037-41B4-960C-3088B7121788}"/>
              </a:ext>
            </a:extLst>
          </p:cNvPr>
          <p:cNvSpPr>
            <a:spLocks xmlns:a="http://schemas.openxmlformats.org/drawingml/2006/main" noGrp="1"/>
          </p:cNvSpPr>
          <p:nvPr/>
        </p:nvSpPr>
        <p:spPr>
          <a:xfrm xmlns:a="http://schemas.openxmlformats.org/drawingml/2006/main">
            <a:off x="762000" y="3133725"/>
            <a:ext cx="1352550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72A31"/>
                </a:solidFill>
                <a:latin typeface="Aptos"/>
                <a:ea typeface="Aptos"/>
                <a:cs typeface="Aptos"/>
              </a:defRPr>
            </a:pPr>
            <a:r>
              <a:rPr sz="2325" b="1">
                <a:solidFill>
                  <a:srgbClr val="172A31"/>
                </a:solidFill>
                <a:latin typeface="Aptos"/>
                <a:ea typeface="Aptos"/>
                <a:cs typeface="Aptos"/>
              </a:rPr>
              <a:t>Mind / Body / RelCom: relationships and communication / Civic / Vedanta Sanskars</a:t>
            </a:r>
          </a:p>
        </p:txBody>
      </p:sp>
      <p:sp>
        <p:nvSpPr>
          <p:cNvPr id="5" name="text-4">
            <a:extLst xmlns:a="http://schemas.openxmlformats.org/drawingml/2006/main">
              <a:ext uri="{FF2B5EF4-FFF2-40B4-BE49-F238E27FC236}">
                <a16:creationId xmlns:a16="http://schemas.microsoft.com/office/drawing/2014/main" id="{C2DA747E-7B3D-4B0E-9B9D-6E4CC9E822F6}"/>
              </a:ext>
            </a:extLst>
          </p:cNvPr>
          <p:cNvSpPr>
            <a:spLocks xmlns:a="http://schemas.openxmlformats.org/drawingml/2006/main" noGrp="1"/>
          </p:cNvSpPr>
          <p:nvPr/>
        </p:nvSpPr>
        <p:spPr>
          <a:xfrm xmlns:a="http://schemas.openxmlformats.org/drawingml/2006/main">
            <a:off x="762000" y="4048125"/>
            <a:ext cx="13525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2A31"/>
                </a:solidFill>
                <a:latin typeface="Aptos"/>
                <a:ea typeface="Aptos"/>
                <a:cs typeface="Aptos"/>
              </a:defRPr>
            </a:pPr>
            <a:r>
              <a:rPr sz="2775" b="0">
                <a:solidFill>
                  <a:srgbClr val="172A31"/>
                </a:solidFill>
                <a:latin typeface="Aptos"/>
                <a:ea typeface="Aptos"/>
                <a:cs typeface="Aptos"/>
              </a:rPr>
              <a:t>Develop a defined age-band package: complete units, teacher preparation, adult support and a fair test of added learning.</a:t>
            </a:r>
          </a:p>
        </p:txBody>
      </p:sp>
      <p:sp>
        <p:nvSpPr>
          <p:cNvPr id="6" name="text-5">
            <a:extLst xmlns:a="http://schemas.openxmlformats.org/drawingml/2006/main">
              <a:ext uri="{FF2B5EF4-FFF2-40B4-BE49-F238E27FC236}">
                <a16:creationId xmlns:a16="http://schemas.microsoft.com/office/drawing/2014/main" id="{A788DED0-0B7C-4D4D-BC3C-13A660679839}"/>
              </a:ext>
            </a:extLst>
          </p:cNvPr>
          <p:cNvSpPr>
            <a:spLocks xmlns:a="http://schemas.openxmlformats.org/drawingml/2006/main" noGrp="1"/>
          </p:cNvSpPr>
          <p:nvPr/>
        </p:nvSpPr>
        <p:spPr>
          <a:xfrm xmlns:a="http://schemas.openxmlformats.org/drawingml/2006/main">
            <a:off x="762000" y="5248275"/>
            <a:ext cx="13525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A31"/>
                </a:solidFill>
                <a:latin typeface="Aptos"/>
                <a:ea typeface="Aptos"/>
                <a:cs typeface="Aptos"/>
              </a:defRPr>
            </a:pPr>
            <a:r>
              <a:rPr sz="2400" b="0">
                <a:solidFill>
                  <a:srgbClr val="172A31"/>
                </a:solidFill>
                <a:latin typeface="Aptos"/>
                <a:ea typeface="Aptos"/>
                <a:cs typeface="Aptos"/>
              </a:rPr>
              <a:t>Respect for elders, gratitude, truthfulness, kindness and responsible practice. Culturally suitable greetings with dignified alternatives.</a:t>
            </a:r>
          </a:p>
        </p:txBody>
      </p:sp>
      <p:sp>
        <p:nvSpPr>
          <p:cNvPr id="7" name="text-6">
            <a:extLst xmlns:a="http://schemas.openxmlformats.org/drawingml/2006/main">
              <a:ext uri="{FF2B5EF4-FFF2-40B4-BE49-F238E27FC236}">
                <a16:creationId xmlns:a16="http://schemas.microsoft.com/office/drawing/2014/main" id="{8F85801B-2B3E-402E-AB1F-416F3847991C}"/>
              </a:ext>
            </a:extLst>
          </p:cNvPr>
          <p:cNvSpPr>
            <a:spLocks xmlns:a="http://schemas.openxmlformats.org/drawingml/2006/main" noGrp="1"/>
          </p:cNvSpPr>
          <p:nvPr/>
        </p:nvSpPr>
        <p:spPr>
          <a:xfrm xmlns:a="http://schemas.openxmlformats.org/drawingml/2006/main">
            <a:off x="762000" y="6334125"/>
            <a:ext cx="13525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51646A"/>
                </a:solidFill>
                <a:latin typeface="Aptos"/>
                <a:ea typeface="Aptos"/>
                <a:cs typeface="Aptos"/>
              </a:defRPr>
            </a:pPr>
            <a:r>
              <a:rPr sz="2325" b="0">
                <a:solidFill>
                  <a:srgbClr val="51646A"/>
                </a:solidFill>
                <a:latin typeface="Aptos"/>
                <a:ea typeface="Aptos"/>
                <a:cs typeface="Aptos"/>
              </a:rPr>
              <a:t>Body retains food, drinking water, movement and dance, sleep and rest, hygiene, and optional age-appropriate yoga.</a:t>
            </a:r>
          </a:p>
        </p:txBody>
      </p:sp>
      <p:sp>
        <p:nvSpPr>
          <p:cNvPr id="8" name="text-7">
            <a:extLst xmlns:a="http://schemas.openxmlformats.org/drawingml/2006/main">
              <a:ext uri="{FF2B5EF4-FFF2-40B4-BE49-F238E27FC236}">
                <a16:creationId xmlns:a16="http://schemas.microsoft.com/office/drawing/2014/main" id="{A2F23A2C-87D4-43EE-B3F3-F905F7FADE66}"/>
              </a:ext>
            </a:extLst>
          </p:cNvPr>
          <p:cNvSpPr>
            <a:spLocks xmlns:a="http://schemas.openxmlformats.org/drawingml/2006/main" noGrp="1"/>
          </p:cNvSpPr>
          <p:nvPr/>
        </p:nvSpPr>
        <p:spPr>
          <a:xfrm xmlns:a="http://schemas.openxmlformats.org/drawingml/2006/main">
            <a:off x="762000" y="7353300"/>
            <a:ext cx="13525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7635E"/>
                </a:solidFill>
                <a:latin typeface="Aptos"/>
                <a:ea typeface="Aptos"/>
                <a:cs typeface="Aptos"/>
              </a:defRPr>
            </a:pPr>
            <a:r>
              <a:rPr sz="2175" b="1">
                <a:solidFill>
                  <a:srgbClr val="17635E"/>
                </a:solidFill>
                <a:latin typeface="Aptos"/>
                <a:ea typeface="Aptos"/>
                <a:cs typeface="Aptos"/>
              </a:rPr>
              <a:t>Starting grades, Maharashtra sites and medium remain unconfirmed. This is a development proposal.</a:t>
            </a:r>
          </a:p>
        </p:txBody>
      </p:sp>
      <p:sp>
        <p:nvSpPr>
          <p:cNvPr id="9" name="text-8">
            <a:extLst xmlns:a="http://schemas.openxmlformats.org/drawingml/2006/main">
              <a:ext uri="{FF2B5EF4-FFF2-40B4-BE49-F238E27FC236}">
                <a16:creationId xmlns:a16="http://schemas.microsoft.com/office/drawing/2014/main" id="{7C8B4963-4F75-4185-8CA8-825BCF8C90C0}"/>
              </a:ext>
            </a:extLst>
          </p:cNvPr>
          <p:cNvSpPr>
            <a:spLocks xmlns:a="http://schemas.openxmlformats.org/drawingml/2006/main" noGrp="1"/>
          </p:cNvSpPr>
          <p:nvPr/>
        </p:nvSpPr>
        <p:spPr>
          <a:xfrm xmlns:a="http://schemas.openxmlformats.org/drawingml/2006/main">
            <a:off x="762000" y="8201025"/>
            <a:ext cx="1314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1646A"/>
                </a:solidFill>
                <a:latin typeface="Aptos"/>
                <a:ea typeface="Aptos"/>
                <a:cs typeface="Aptos"/>
              </a:defRPr>
            </a:pPr>
            <a:r>
              <a:rPr sz="1575" b="0">
                <a:solidFill>
                  <a:srgbClr val="51646A"/>
                </a:solidFill>
                <a:latin typeface="Aptos"/>
                <a:ea typeface="Aptos"/>
                <a:cs typeface="Aptos"/>
              </a:rPr>
              <a:t>7 October 2026. Development and evidence discussion with Vishal and Saake.</a:t>
            </a:r>
          </a:p>
        </p:txBody>
      </p:sp>
      <p:sp>
        <p:nvSpPr>
          <p:cNvPr id="10" name="text-9">
            <a:extLst xmlns:a="http://schemas.openxmlformats.org/drawingml/2006/main">
              <a:ext uri="{FF2B5EF4-FFF2-40B4-BE49-F238E27FC236}">
                <a16:creationId xmlns:a16="http://schemas.microsoft.com/office/drawing/2014/main" id="{2100686E-18ED-4ABB-BCDA-3C8B997471C9}"/>
              </a:ext>
            </a:extLst>
          </p:cNvPr>
          <p:cNvSpPr>
            <a:spLocks xmlns:a="http://schemas.openxmlformats.org/drawingml/2006/main" noGrp="1"/>
          </p:cNvSpPr>
          <p:nvPr/>
        </p:nvSpPr>
        <p:spPr>
          <a:xfrm xmlns:a="http://schemas.openxmlformats.org/drawingml/2006/main">
            <a:off x="14001750" y="80962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7635E"/>
                </a:solidFill>
                <a:latin typeface="Aptos"/>
                <a:ea typeface="Aptos"/>
                <a:cs typeface="Aptos"/>
              </a:defRPr>
            </a:pPr>
            <a:r>
              <a:rPr sz="1800" b="1">
                <a:solidFill>
                  <a:srgbClr val="17635E"/>
                </a:solidFill>
                <a:latin typeface="Aptos"/>
                <a:ea typeface="Aptos"/>
                <a:cs typeface="Aptos"/>
              </a:rPr>
              <a:t>01</a:t>
            </a:r>
          </a:p>
        </p:txBody>
      </p:sp>
    </p:spTree>
    <p:extLst>
      <p:ext uri="{BB962C8B-B14F-4D97-AF65-F5344CB8AC3E}">
        <p14:creationId xmlns:p14="http://schemas.microsoft.com/office/powerpoint/2010/main" val="1859033968"/>
      </p:ext>
    </p:extLst>
  </p:cSld>
</p:sld>
</file>

<file path=ppt/slides/slide2.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189B45D6-A340-48B7-A165-6DBF052733D7}"/>
              </a:ext>
            </a:extLst>
          </p:cNvPr>
          <p:cNvSpPr>
            <a:spLocks xmlns:a="http://schemas.openxmlformats.org/drawingml/2006/main" noGrp="1"/>
          </p:cNvSpPr>
          <p:nvPr/>
        </p:nvSpPr>
        <p:spPr>
          <a:xfrm xmlns:a="http://schemas.openxmlformats.org/drawingml/2006/main">
            <a:off x="762000" y="381000"/>
            <a:ext cx="13716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72A31"/>
                </a:solidFill>
                <a:latin typeface="Aptos"/>
                <a:ea typeface="Aptos"/>
                <a:cs typeface="Aptos"/>
              </a:defRPr>
            </a:pPr>
            <a:r>
              <a:rPr sz="3600" b="1">
                <a:solidFill>
                  <a:srgbClr val="172A31"/>
                </a:solidFill>
                <a:latin typeface="Aptos"/>
                <a:ea typeface="Aptos"/>
                <a:cs typeface="Aptos"/>
              </a:rPr>
              <a:t>Five areas: published results and limits</a:t>
            </a:r>
          </a:p>
        </p:txBody>
      </p:sp>
      <p:sp>
        <p:nvSpPr>
          <p:cNvPr id="2" name="text-1">
            <a:extLst xmlns:a="http://schemas.openxmlformats.org/drawingml/2006/main">
              <a:ext uri="{FF2B5EF4-FFF2-40B4-BE49-F238E27FC236}">
                <a16:creationId xmlns:a16="http://schemas.microsoft.com/office/drawing/2014/main" id="{585B39D7-3195-4628-8E6F-AA8B49079776}"/>
              </a:ext>
            </a:extLst>
          </p:cNvPr>
          <p:cNvSpPr>
            <a:spLocks xmlns:a="http://schemas.openxmlformats.org/drawingml/2006/main" noGrp="1"/>
          </p:cNvSpPr>
          <p:nvPr/>
        </p:nvSpPr>
        <p:spPr>
          <a:xfrm xmlns:a="http://schemas.openxmlformats.org/drawingml/2006/main">
            <a:off x="762000" y="1076325"/>
            <a:ext cx="1371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51646A"/>
                </a:solidFill>
                <a:latin typeface="Aptos"/>
                <a:ea typeface="Aptos"/>
                <a:cs typeface="Aptos"/>
              </a:defRPr>
            </a:pPr>
            <a:r>
              <a:rPr sz="2175" b="0">
                <a:solidFill>
                  <a:srgbClr val="51646A"/>
                </a:solidFill>
                <a:latin typeface="Aptos"/>
                <a:ea typeface="Aptos"/>
                <a:cs typeface="Aptos"/>
              </a:rPr>
              <a:t>Different outcomes and units. These findings cannot form one wellness score.</a:t>
            </a:r>
          </a:p>
        </p:txBody>
      </p:sp>
      <p:sp>
        <p:nvSpPr>
          <p:cNvPr id="3" name="text-2">
            <a:extLst xmlns:a="http://schemas.openxmlformats.org/drawingml/2006/main">
              <a:ext uri="{FF2B5EF4-FFF2-40B4-BE49-F238E27FC236}">
                <a16:creationId xmlns:a16="http://schemas.microsoft.com/office/drawing/2014/main" id="{C3800196-F8A2-4CE0-A9E9-B43FF974429E}"/>
              </a:ext>
            </a:extLst>
          </p:cNvPr>
          <p:cNvSpPr>
            <a:spLocks xmlns:a="http://schemas.openxmlformats.org/drawingml/2006/main" noGrp="1"/>
          </p:cNvSpPr>
          <p:nvPr/>
        </p:nvSpPr>
        <p:spPr>
          <a:xfrm xmlns:a="http://schemas.openxmlformats.org/drawingml/2006/main">
            <a:off x="762000" y="8201025"/>
            <a:ext cx="12858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1646A"/>
                </a:solidFill>
                <a:latin typeface="Aptos"/>
                <a:ea typeface="Aptos"/>
                <a:cs typeface="Aptos"/>
              </a:defRPr>
            </a:pPr>
            <a:r>
              <a:rPr sz="1500" b="0">
                <a:solidFill>
                  <a:srgbClr val="51646A"/>
                </a:solidFill>
                <a:latin typeface="Aptos"/>
                <a:ea typeface="Aptos"/>
                <a:cs typeface="Aptos"/>
              </a:rPr>
              <a:t>S1, S2, S4, S10, S12. Published findings concern named programmes. Proposals require review.</a:t>
            </a:r>
          </a:p>
        </p:txBody>
      </p:sp>
      <p:sp>
        <p:nvSpPr>
          <p:cNvPr id="4" name="text-3">
            <a:extLst xmlns:a="http://schemas.openxmlformats.org/drawingml/2006/main">
              <a:ext uri="{FF2B5EF4-FFF2-40B4-BE49-F238E27FC236}">
                <a16:creationId xmlns:a16="http://schemas.microsoft.com/office/drawing/2014/main" id="{3F86DD38-6F4E-493C-8678-C9553F031D85}"/>
              </a:ext>
            </a:extLst>
          </p:cNvPr>
          <p:cNvSpPr>
            <a:spLocks xmlns:a="http://schemas.openxmlformats.org/drawingml/2006/main" noGrp="1"/>
          </p:cNvSpPr>
          <p:nvPr/>
        </p:nvSpPr>
        <p:spPr>
          <a:xfrm xmlns:a="http://schemas.openxmlformats.org/drawingml/2006/main">
            <a:off x="14001750" y="80962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7635E"/>
                </a:solidFill>
                <a:latin typeface="Aptos"/>
                <a:ea typeface="Aptos"/>
                <a:cs typeface="Aptos"/>
              </a:defRPr>
            </a:pPr>
            <a:r>
              <a:rPr sz="1800" b="1">
                <a:solidFill>
                  <a:srgbClr val="17635E"/>
                </a:solidFill>
                <a:latin typeface="Aptos"/>
                <a:ea typeface="Aptos"/>
                <a:cs typeface="Aptos"/>
              </a:rPr>
              <a:t>02</a:t>
            </a:r>
          </a:p>
        </p:txBody>
      </p:sp>
      <p:graphicFrame>
        <p:nvGraphicFramePr>
          <p:cNvPr id="13" name=""/>
          <p:cNvGraphicFramePr/>
          <p:nvPr/>
        </p:nvGraphicFramePr>
        <p:xfrm>
          <a:off xmlns:a="http://schemas.openxmlformats.org/drawingml/2006/main" x="762000" y="1724025"/>
          <a:ext xmlns:a="http://schemas.openxmlformats.org/drawingml/2006/main" cx="13716000" cy="4191000"/>
        </p:xfrm>
        <a:graphic xmlns:a="http://schemas.openxmlformats.org/drawingml/2006/main">
          <a:graphicData uri="http://schemas.openxmlformats.org/drawingml/2006/table">
            <a:tbl>
              <a:tblPr/>
              <a:tblGrid>
                <a:gridCol w="3952875"/>
                <a:gridCol w="4524375"/>
                <a:gridCol w="5238750"/>
              </a:tblGrid>
              <a:tr h="552450">
                <a:tc>
                  <a:txBody>
                    <a:bodyPr>
                      <a:noAutofit/>
                    </a:bodyPr>
                    <a:lstStyle/>
                    <a:p>
                      <a:r>
                        <a:rPr sz="2025" b="1">
                          <a:solidFill>
                            <a:srgbClr val="FFFFFF"/>
                          </a:solidFill>
                          <a:latin typeface="Aptos"/>
                          <a:ea typeface="Aptos"/>
                          <a:cs typeface="Aptos"/>
                        </a:rPr>
                        <a:t>Area and outcome</a:t>
                      </a:r>
                    </a:p>
                  </a:txBody>
                  <a:tcPr marL="91440" marR="91440" marT="45720" marB="45720">
                    <a:solidFill>
                      <a:srgbClr val="17635E"/>
                    </a:solidFill>
                  </a:tcPr>
                </a:tc>
                <a:tc>
                  <a:txBody>
                    <a:bodyPr>
                      <a:noAutofit/>
                    </a:bodyPr>
                    <a:lstStyle/>
                    <a:p>
                      <a:r>
                        <a:rPr sz="2025" b="1">
                          <a:solidFill>
                            <a:srgbClr val="FFFFFF"/>
                          </a:solidFill>
                          <a:latin typeface="Aptos"/>
                          <a:ea typeface="Aptos"/>
                          <a:cs typeface="Aptos"/>
                        </a:rPr>
                        <a:t>Estimate, 95% confidence interval</a:t>
                      </a:r>
                    </a:p>
                  </a:txBody>
                  <a:tcPr marL="91440" marR="91440" marT="45720" marB="45720">
                    <a:solidFill>
                      <a:srgbClr val="17635E"/>
                    </a:solidFill>
                  </a:tcPr>
                </a:tc>
                <a:tc>
                  <a:txBody>
                    <a:bodyPr>
                      <a:noAutofit/>
                    </a:bodyPr>
                    <a:lstStyle/>
                    <a:p>
                      <a:r>
                        <a:rPr sz="2025" b="1">
                          <a:solidFill>
                            <a:srgbClr val="FFFFFF"/>
                          </a:solidFill>
                          <a:latin typeface="Aptos"/>
                          <a:ea typeface="Aptos"/>
                          <a:cs typeface="Aptos"/>
                        </a:rPr>
                        <a:t>Evidence scope</a:t>
                      </a:r>
                    </a:p>
                  </a:txBody>
                  <a:tcPr marL="91440" marR="91440" marT="45720" marB="45720">
                    <a:solidFill>
                      <a:srgbClr val="17635E"/>
                    </a:solidFill>
                  </a:tcPr>
                </a:tc>
              </a:tr>
              <a:tr h="723900">
                <a:tc>
                  <a:txBody>
                    <a:bodyPr>
                      <a:noAutofit/>
                    </a:bodyPr>
                    <a:lstStyle/>
                    <a:p>
                      <a:r>
                        <a:rPr sz="2025" b="1">
                          <a:solidFill>
                            <a:srgbClr val="172A31"/>
                          </a:solidFill>
                          <a:latin typeface="Aptos"/>
                          <a:ea typeface="Aptos"/>
                          <a:cs typeface="Aptos"/>
                        </a:rPr>
                        <a:t>Mind: reduction in emotional distress</a:t>
                      </a:r>
                    </a:p>
                  </a:txBody>
                  <a:tcPr marL="91440" marR="91440" marT="45720" marB="45720">
                    <a:solidFill>
                      <a:srgbClr val="F8F7F3"/>
                    </a:solidFill>
                  </a:tcPr>
                </a:tc>
                <a:tc>
                  <a:txBody>
                    <a:bodyPr>
                      <a:noAutofit/>
                    </a:bodyPr>
                    <a:lstStyle/>
                    <a:p>
                      <a:r>
                        <a:rPr sz="2025" b="0">
                          <a:solidFill>
                            <a:srgbClr val="172A31"/>
                          </a:solidFill>
                          <a:latin typeface="Aptos"/>
                          <a:ea typeface="Aptos"/>
                          <a:cs typeface="Aptos"/>
                        </a:rPr>
                        <a:t>Benefit-coded g 0.140 [0.103, 0.177]</a:t>
                      </a:r>
                    </a:p>
                  </a:txBody>
                  <a:tcPr marL="91440" marR="91440" marT="45720" marB="45720">
                    <a:solidFill>
                      <a:srgbClr val="F8F7F3"/>
                    </a:solidFill>
                  </a:tcPr>
                </a:tc>
                <a:tc>
                  <a:txBody>
                    <a:bodyPr>
                      <a:noAutofit/>
                    </a:bodyPr>
                    <a:lstStyle/>
                    <a:p>
                      <a:r>
                        <a:rPr sz="2025" b="0">
                          <a:solidFill>
                            <a:srgbClr val="172A31"/>
                          </a:solidFill>
                          <a:latin typeface="Aptos"/>
                          <a:ea typeface="Aptos"/>
                          <a:cs typeface="Aptos"/>
                        </a:rPr>
                        <a:t>121 studies. Outcome pupil N unverified. [S1]</a:t>
                      </a:r>
                    </a:p>
                  </a:txBody>
                  <a:tcPr marL="91440" marR="91440" marT="45720" marB="45720">
                    <a:solidFill>
                      <a:srgbClr val="F8F7F3"/>
                    </a:solidFill>
                  </a:tcPr>
                </a:tc>
              </a:tr>
              <a:tr h="695325">
                <a:tc>
                  <a:txBody>
                    <a:bodyPr>
                      <a:noAutofit/>
                    </a:bodyPr>
                    <a:lstStyle/>
                    <a:p>
                      <a:r>
                        <a:rPr sz="2025" b="1">
                          <a:solidFill>
                            <a:srgbClr val="172A31"/>
                          </a:solidFill>
                          <a:latin typeface="Aptos"/>
                          <a:ea typeface="Aptos"/>
                          <a:cs typeface="Aptos"/>
                        </a:rPr>
                        <a:t>Body: moderate-to-vigorous activity</a:t>
                      </a:r>
                    </a:p>
                  </a:txBody>
                  <a:tcPr marL="91440" marR="91440" marT="45720" marB="45720">
                    <a:solidFill>
                      <a:srgbClr val="E5EEEB"/>
                    </a:solidFill>
                  </a:tcPr>
                </a:tc>
                <a:tc>
                  <a:txBody>
                    <a:bodyPr>
                      <a:noAutofit/>
                    </a:bodyPr>
                    <a:lstStyle/>
                    <a:p>
                      <a:r>
                        <a:rPr sz="2025" b="0">
                          <a:solidFill>
                            <a:srgbClr val="172A31"/>
                          </a:solidFill>
                          <a:latin typeface="Aptos"/>
                          <a:ea typeface="Aptos"/>
                          <a:cs typeface="Aptos"/>
                        </a:rPr>
                        <a:t>+0.73 minutes/day [0.16, 1.30]</a:t>
                      </a:r>
                    </a:p>
                  </a:txBody>
                  <a:tcPr marL="91440" marR="91440" marT="45720" marB="45720">
                    <a:solidFill>
                      <a:srgbClr val="E5EEEB"/>
                    </a:solidFill>
                  </a:tcPr>
                </a:tc>
                <a:tc>
                  <a:txBody>
                    <a:bodyPr>
                      <a:noAutofit/>
                    </a:bodyPr>
                    <a:lstStyle/>
                    <a:p>
                      <a:r>
                        <a:rPr sz="2025" b="0">
                          <a:solidFill>
                            <a:srgbClr val="172A31"/>
                          </a:solidFill>
                          <a:latin typeface="Aptos"/>
                          <a:ea typeface="Aptos"/>
                          <a:cs typeface="Aptos"/>
                        </a:rPr>
                        <a:t>33 studies, 20,614 pupils. Moderate certainty. [S4]</a:t>
                      </a:r>
                    </a:p>
                  </a:txBody>
                  <a:tcPr marL="91440" marR="91440" marT="45720" marB="45720">
                    <a:solidFill>
                      <a:srgbClr val="E5EEEB"/>
                    </a:solidFill>
                  </a:tcPr>
                </a:tc>
              </a:tr>
              <a:tr h="695325">
                <a:tc>
                  <a:txBody>
                    <a:bodyPr>
                      <a:noAutofit/>
                    </a:bodyPr>
                    <a:lstStyle/>
                    <a:p>
                      <a:r>
                        <a:rPr sz="2025" b="1">
                          <a:solidFill>
                            <a:srgbClr val="172A31"/>
                          </a:solidFill>
                          <a:latin typeface="Aptos"/>
                          <a:ea typeface="Aptos"/>
                          <a:cs typeface="Aptos"/>
                        </a:rPr>
                        <a:t>RelCom: peer relationships</a:t>
                      </a:r>
                    </a:p>
                  </a:txBody>
                  <a:tcPr marL="91440" marR="91440" marT="45720" marB="45720">
                    <a:solidFill>
                      <a:srgbClr val="F8F7F3"/>
                    </a:solidFill>
                  </a:tcPr>
                </a:tc>
                <a:tc>
                  <a:txBody>
                    <a:bodyPr>
                      <a:noAutofit/>
                    </a:bodyPr>
                    <a:lstStyle/>
                    <a:p>
                      <a:r>
                        <a:rPr sz="2025" b="0">
                          <a:solidFill>
                            <a:srgbClr val="172A31"/>
                          </a:solidFill>
                          <a:latin typeface="Aptos"/>
                          <a:ea typeface="Aptos"/>
                          <a:cs typeface="Aptos"/>
                        </a:rPr>
                        <a:t>g 0.222 [0.143, 0.301]</a:t>
                      </a:r>
                    </a:p>
                  </a:txBody>
                  <a:tcPr marL="91440" marR="91440" marT="45720" marB="45720">
                    <a:solidFill>
                      <a:srgbClr val="F8F7F3"/>
                    </a:solidFill>
                  </a:tcPr>
                </a:tc>
                <a:tc>
                  <a:txBody>
                    <a:bodyPr>
                      <a:noAutofit/>
                    </a:bodyPr>
                    <a:lstStyle/>
                    <a:p>
                      <a:r>
                        <a:rPr sz="2025" b="0">
                          <a:solidFill>
                            <a:srgbClr val="172A31"/>
                          </a:solidFill>
                          <a:latin typeface="Aptos"/>
                          <a:ea typeface="Aptos"/>
                          <a:cs typeface="Aptos"/>
                        </a:rPr>
                        <a:t>55 studies. Outcome pupil N unverified. [S1]</a:t>
                      </a:r>
                    </a:p>
                  </a:txBody>
                  <a:tcPr marL="91440" marR="91440" marT="45720" marB="45720">
                    <a:solidFill>
                      <a:srgbClr val="F8F7F3"/>
                    </a:solidFill>
                  </a:tcPr>
                </a:tc>
              </a:tr>
              <a:tr h="752475">
                <a:tc>
                  <a:txBody>
                    <a:bodyPr>
                      <a:noAutofit/>
                    </a:bodyPr>
                    <a:lstStyle/>
                    <a:p>
                      <a:r>
                        <a:rPr sz="2025" b="1">
                          <a:solidFill>
                            <a:srgbClr val="172A31"/>
                          </a:solidFill>
                          <a:latin typeface="Aptos"/>
                          <a:ea typeface="Aptos"/>
                          <a:cs typeface="Aptos"/>
                        </a:rPr>
                        <a:t>Civic: assessed pedestrian skills</a:t>
                      </a:r>
                    </a:p>
                  </a:txBody>
                  <a:tcPr marL="91440" marR="91440" marT="45720" marB="45720">
                    <a:solidFill>
                      <a:srgbClr val="E5EEEB"/>
                    </a:solidFill>
                  </a:tcPr>
                </a:tc>
                <a:tc>
                  <a:txBody>
                    <a:bodyPr>
                      <a:noAutofit/>
                    </a:bodyPr>
                    <a:lstStyle/>
                    <a:p>
                      <a:r>
                        <a:rPr sz="2025" b="0">
                          <a:solidFill>
                            <a:srgbClr val="172A31"/>
                          </a:solidFill>
                          <a:latin typeface="Aptos"/>
                          <a:ea typeface="Aptos"/>
                          <a:cs typeface="Aptos"/>
                        </a:rPr>
                        <a:t>SMD 0.31 [0.12, 0.50]</a:t>
                      </a:r>
                    </a:p>
                  </a:txBody>
                  <a:tcPr marL="91440" marR="91440" marT="45720" marB="45720">
                    <a:solidFill>
                      <a:srgbClr val="E5EEEB"/>
                    </a:solidFill>
                  </a:tcPr>
                </a:tc>
                <a:tc>
                  <a:txBody>
                    <a:bodyPr>
                      <a:noAutofit/>
                    </a:bodyPr>
                    <a:lstStyle/>
                    <a:p>
                      <a:r>
                        <a:rPr sz="2025" b="0">
                          <a:solidFill>
                            <a:srgbClr val="172A31"/>
                          </a:solidFill>
                          <a:latin typeface="Aptos"/>
                          <a:ea typeface="Aptos"/>
                          <a:cs typeface="Aptos"/>
                        </a:rPr>
                        <a:t>10 studies, 1,052 children. High-income settings. Skills, not road deaths. [S10]</a:t>
                      </a:r>
                    </a:p>
                  </a:txBody>
                  <a:tcPr marL="91440" marR="91440" marT="45720" marB="45720">
                    <a:solidFill>
                      <a:srgbClr val="E5EEEB"/>
                    </a:solidFill>
                  </a:tcPr>
                </a:tc>
              </a:tr>
              <a:tr h="904875">
                <a:tc>
                  <a:txBody>
                    <a:bodyPr>
                      <a:noAutofit/>
                    </a:bodyPr>
                    <a:lstStyle/>
                    <a:p>
                      <a:r>
                        <a:rPr sz="2025" b="1">
                          <a:solidFill>
                            <a:srgbClr val="172A31"/>
                          </a:solidFill>
                          <a:latin typeface="Aptos"/>
                          <a:ea typeface="Aptos"/>
                          <a:cs typeface="Aptos"/>
                        </a:rPr>
                        <a:t>Sanskars: broad character outcomes</a:t>
                      </a:r>
                    </a:p>
                  </a:txBody>
                  <a:tcPr marL="91440" marR="91440" marT="45720" marB="45720">
                    <a:solidFill>
                      <a:srgbClr val="F8F7F3"/>
                    </a:solidFill>
                  </a:tcPr>
                </a:tc>
                <a:tc>
                  <a:txBody>
                    <a:bodyPr>
                      <a:noAutofit/>
                    </a:bodyPr>
                    <a:lstStyle/>
                    <a:p>
                      <a:r>
                        <a:rPr sz="2025" b="0">
                          <a:solidFill>
                            <a:srgbClr val="172A31"/>
                          </a:solidFill>
                          <a:latin typeface="Aptos"/>
                          <a:ea typeface="Aptos"/>
                          <a:cs typeface="Aptos"/>
                        </a:rPr>
                        <a:t>g 0.24 [0.19, 0.28]</a:t>
                      </a:r>
                    </a:p>
                    <a:p>
                      <a:r>
                        <a:rPr sz="2025" b="0">
                          <a:solidFill>
                            <a:srgbClr val="172A31"/>
                          </a:solidFill>
                          <a:latin typeface="Aptos"/>
                          <a:ea typeface="Aptos"/>
                          <a:cs typeface="Aptos"/>
                        </a:rPr>
                        <a:t>Bias-adjusted 0.11 [0.06, 0.15]</a:t>
                      </a:r>
                    </a:p>
                  </a:txBody>
                  <a:tcPr marL="91440" marR="91440" marT="45720" marB="45720">
                    <a:solidFill>
                      <a:srgbClr val="F8F7F3"/>
                    </a:solidFill>
                  </a:tcPr>
                </a:tc>
                <a:tc>
                  <a:txBody>
                    <a:bodyPr>
                      <a:noAutofit/>
                    </a:bodyPr>
                    <a:lstStyle/>
                    <a:p>
                      <a:r>
                        <a:rPr sz="2025" b="0">
                          <a:solidFill>
                            <a:srgbClr val="172A31"/>
                          </a:solidFill>
                          <a:latin typeface="Aptos"/>
                          <a:ea typeface="Aptos"/>
                          <a:cs typeface="Aptos"/>
                        </a:rPr>
                        <a:t>214 studies. Review total 307,512 pupils. Overlap with social/emotional learning. [S12]</a:t>
                      </a:r>
                    </a:p>
                  </a:txBody>
                  <a:tcPr marL="91440" marR="91440" marT="45720" marB="45720">
                    <a:solidFill>
                      <a:srgbClr val="F8F7F3"/>
                    </a:solidFill>
                  </a:tcPr>
                </a:tc>
              </a:tr>
            </a:tbl>
          </a:graphicData>
        </a:graphic>
      </p:graphicFrame>
      <p:sp>
        <p:nvSpPr>
          <p:cNvPr id="6" name="text-4">
            <a:extLst xmlns:a="http://schemas.openxmlformats.org/drawingml/2006/main">
              <a:ext uri="{FF2B5EF4-FFF2-40B4-BE49-F238E27FC236}">
                <a16:creationId xmlns:a16="http://schemas.microsoft.com/office/drawing/2014/main" id="{3DAD9C2C-4261-4B36-B1F5-3D63F8C7F529}"/>
              </a:ext>
            </a:extLst>
          </p:cNvPr>
          <p:cNvSpPr>
            <a:spLocks xmlns:a="http://schemas.openxmlformats.org/drawingml/2006/main" noGrp="1"/>
          </p:cNvSpPr>
          <p:nvPr/>
        </p:nvSpPr>
        <p:spPr>
          <a:xfrm xmlns:a="http://schemas.openxmlformats.org/drawingml/2006/main">
            <a:off x="762000" y="6057900"/>
            <a:ext cx="13716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635E"/>
                </a:solidFill>
                <a:latin typeface="Aptos"/>
                <a:ea typeface="Aptos"/>
                <a:cs typeface="Aptos"/>
              </a:defRPr>
            </a:pPr>
            <a:r>
              <a:rPr sz="2025" b="1">
                <a:solidFill>
                  <a:srgbClr val="17635E"/>
                </a:solidFill>
                <a:latin typeface="Aptos"/>
                <a:ea typeface="Aptos"/>
                <a:cs typeface="Aptos"/>
              </a:rPr>
              <a:t>g and SMD express differences in outcome variation, not percentages. They do not predict Vedanta results.</a:t>
            </a:r>
          </a:p>
        </p:txBody>
      </p:sp>
      <p:sp>
        <p:nvSpPr>
          <p:cNvPr id="7" name="text-5">
            <a:extLst xmlns:a="http://schemas.openxmlformats.org/drawingml/2006/main">
              <a:ext uri="{FF2B5EF4-FFF2-40B4-BE49-F238E27FC236}">
                <a16:creationId xmlns:a16="http://schemas.microsoft.com/office/drawing/2014/main" id="{C3344844-AC01-4661-BBE1-B50B8130A7FA}"/>
              </a:ext>
            </a:extLst>
          </p:cNvPr>
          <p:cNvSpPr>
            <a:spLocks xmlns:a="http://schemas.openxmlformats.org/drawingml/2006/main" noGrp="1"/>
          </p:cNvSpPr>
          <p:nvPr/>
        </p:nvSpPr>
        <p:spPr>
          <a:xfrm xmlns:a="http://schemas.openxmlformats.org/drawingml/2006/main">
            <a:off x="762000" y="6667500"/>
            <a:ext cx="137160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A31"/>
                </a:solidFill>
                <a:latin typeface="Aptos"/>
                <a:ea typeface="Aptos"/>
                <a:cs typeface="Aptos"/>
              </a:defRPr>
            </a:pPr>
            <a:r>
              <a:rPr sz="1950" b="0">
                <a:solidFill>
                  <a:srgbClr val="172A31"/>
                </a:solidFill>
                <a:latin typeface="Aptos"/>
                <a:ea typeface="Aptos"/>
                <a:cs typeface="Aptos"/>
              </a:rPr>
              <a:t>Mind null: UK MYRIAD, mindfulness versus existing social/emotional teaching. Depression risk at one year SMD 0.005 [−0.05, 0.06], outcome N 7,238. Some secondary outcomes favoured control. [S2]</a:t>
            </a:r>
          </a:p>
        </p:txBody>
      </p:sp>
      <p:sp>
        <p:nvSpPr>
          <p:cNvPr id="8" name="text-6">
            <a:extLst xmlns:a="http://schemas.openxmlformats.org/drawingml/2006/main">
              <a:ext uri="{FF2B5EF4-FFF2-40B4-BE49-F238E27FC236}">
                <a16:creationId xmlns:a16="http://schemas.microsoft.com/office/drawing/2014/main" id="{49F8E4EB-8733-4BAE-929D-59C1A1542DAC}"/>
              </a:ext>
            </a:extLst>
          </p:cNvPr>
          <p:cNvSpPr>
            <a:spLocks xmlns:a="http://schemas.openxmlformats.org/drawingml/2006/main" noGrp="1"/>
          </p:cNvSpPr>
          <p:nvPr/>
        </p:nvSpPr>
        <p:spPr>
          <a:xfrm xmlns:a="http://schemas.openxmlformats.org/drawingml/2006/main">
            <a:off x="762000" y="7496175"/>
            <a:ext cx="137160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1646A"/>
                </a:solidFill>
                <a:latin typeface="Aptos"/>
                <a:ea typeface="Aptos"/>
                <a:cs typeface="Aptos"/>
              </a:defRPr>
            </a:pPr>
            <a:r>
              <a:rPr sz="1875" b="0">
                <a:solidFill>
                  <a:srgbClr val="51646A"/>
                </a:solidFill>
                <a:latin typeface="Aptos"/>
                <a:ea typeface="Aptos"/>
                <a:cs typeface="Aptos"/>
              </a:rPr>
              <a:t>Character effects vary: prediction interval −0.22 to 0.69 includes adverse settings. No bowing, ritual or moral-worth validation. [S12]</a:t>
            </a:r>
          </a:p>
        </p:txBody>
      </p:sp>
    </p:spTree>
    <p:extLst>
      <p:ext uri="{BB962C8B-B14F-4D97-AF65-F5344CB8AC3E}">
        <p14:creationId xmlns:p14="http://schemas.microsoft.com/office/powerpoint/2010/main" val="127655701"/>
      </p:ext>
    </p:extLst>
  </p:cSld>
</p:sld>
</file>

<file path=ppt/slides/slide3.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DC306DE8-7BD9-4C47-A598-7D4A566BE1AC}"/>
              </a:ext>
            </a:extLst>
          </p:cNvPr>
          <p:cNvSpPr>
            <a:spLocks xmlns:a="http://schemas.openxmlformats.org/drawingml/2006/main" noGrp="1"/>
          </p:cNvSpPr>
          <p:nvPr/>
        </p:nvSpPr>
        <p:spPr>
          <a:xfrm xmlns:a="http://schemas.openxmlformats.org/drawingml/2006/main">
            <a:off x="762000" y="381000"/>
            <a:ext cx="13716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72A31"/>
                </a:solidFill>
                <a:latin typeface="Aptos"/>
                <a:ea typeface="Aptos"/>
                <a:cs typeface="Aptos"/>
              </a:defRPr>
            </a:pPr>
            <a:r>
              <a:rPr sz="3600" b="1">
                <a:solidFill>
                  <a:srgbClr val="172A31"/>
                </a:solidFill>
                <a:latin typeface="Aptos"/>
                <a:ea typeface="Aptos"/>
                <a:cs typeface="Aptos"/>
              </a:rPr>
              <a:t>Indian delivery lessons</a:t>
            </a:r>
          </a:p>
        </p:txBody>
      </p:sp>
      <p:sp>
        <p:nvSpPr>
          <p:cNvPr id="2" name="text-1">
            <a:extLst xmlns:a="http://schemas.openxmlformats.org/drawingml/2006/main">
              <a:ext uri="{FF2B5EF4-FFF2-40B4-BE49-F238E27FC236}">
                <a16:creationId xmlns:a16="http://schemas.microsoft.com/office/drawing/2014/main" id="{47B8E8FA-83F2-47AF-8FEB-899C573050AC}"/>
              </a:ext>
            </a:extLst>
          </p:cNvPr>
          <p:cNvSpPr>
            <a:spLocks xmlns:a="http://schemas.openxmlformats.org/drawingml/2006/main" noGrp="1"/>
          </p:cNvSpPr>
          <p:nvPr/>
        </p:nvSpPr>
        <p:spPr>
          <a:xfrm xmlns:a="http://schemas.openxmlformats.org/drawingml/2006/main">
            <a:off x="762000" y="1076325"/>
            <a:ext cx="1371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51646A"/>
                </a:solidFill>
                <a:latin typeface="Aptos"/>
                <a:ea typeface="Aptos"/>
                <a:cs typeface="Aptos"/>
              </a:defRPr>
            </a:pPr>
            <a:r>
              <a:rPr sz="2175" b="0">
                <a:solidFill>
                  <a:srgbClr val="51646A"/>
                </a:solidFill>
                <a:latin typeface="Aptos"/>
                <a:ea typeface="Aptos"/>
                <a:cs typeface="Aptos"/>
              </a:rPr>
              <a:t>SEHER tested additions to the Adolescence Education Programme (AEP)</a:t>
            </a:r>
          </a:p>
        </p:txBody>
      </p:sp>
      <p:sp>
        <p:nvSpPr>
          <p:cNvPr id="3" name="text-2">
            <a:extLst xmlns:a="http://schemas.openxmlformats.org/drawingml/2006/main">
              <a:ext uri="{FF2B5EF4-FFF2-40B4-BE49-F238E27FC236}">
                <a16:creationId xmlns:a16="http://schemas.microsoft.com/office/drawing/2014/main" id="{DB8249FD-9EBF-451B-9C96-DBCF5257739A}"/>
              </a:ext>
            </a:extLst>
          </p:cNvPr>
          <p:cNvSpPr>
            <a:spLocks xmlns:a="http://schemas.openxmlformats.org/drawingml/2006/main" noGrp="1"/>
          </p:cNvSpPr>
          <p:nvPr/>
        </p:nvSpPr>
        <p:spPr>
          <a:xfrm xmlns:a="http://schemas.openxmlformats.org/drawingml/2006/main">
            <a:off x="762000" y="8201025"/>
            <a:ext cx="12858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1646A"/>
                </a:solidFill>
                <a:latin typeface="Aptos"/>
                <a:ea typeface="Aptos"/>
                <a:cs typeface="Aptos"/>
              </a:defRPr>
            </a:pPr>
            <a:r>
              <a:rPr sz="1500" b="0">
                <a:solidFill>
                  <a:srgbClr val="51646A"/>
                </a:solidFill>
                <a:latin typeface="Aptos"/>
                <a:ea typeface="Aptos"/>
                <a:cs typeface="Aptos"/>
              </a:rPr>
              <a:t>S3, S6, EVIDENCE-TO-PRODUCT. Published findings concern named programmes. Proposals require review.</a:t>
            </a:r>
          </a:p>
        </p:txBody>
      </p:sp>
      <p:sp>
        <p:nvSpPr>
          <p:cNvPr id="4" name="text-3">
            <a:extLst xmlns:a="http://schemas.openxmlformats.org/drawingml/2006/main">
              <a:ext uri="{FF2B5EF4-FFF2-40B4-BE49-F238E27FC236}">
                <a16:creationId xmlns:a16="http://schemas.microsoft.com/office/drawing/2014/main" id="{C56C016F-6BAF-4699-B627-48317AA866AE}"/>
              </a:ext>
            </a:extLst>
          </p:cNvPr>
          <p:cNvSpPr>
            <a:spLocks xmlns:a="http://schemas.openxmlformats.org/drawingml/2006/main" noGrp="1"/>
          </p:cNvSpPr>
          <p:nvPr/>
        </p:nvSpPr>
        <p:spPr>
          <a:xfrm xmlns:a="http://schemas.openxmlformats.org/drawingml/2006/main">
            <a:off x="14001750" y="80962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7635E"/>
                </a:solidFill>
                <a:latin typeface="Aptos"/>
                <a:ea typeface="Aptos"/>
                <a:cs typeface="Aptos"/>
              </a:defRPr>
            </a:pPr>
            <a:r>
              <a:rPr sz="1800" b="1">
                <a:solidFill>
                  <a:srgbClr val="17635E"/>
                </a:solidFill>
                <a:latin typeface="Aptos"/>
                <a:ea typeface="Aptos"/>
                <a:cs typeface="Aptos"/>
              </a:rPr>
              <a:t>03</a:t>
            </a:r>
          </a:p>
        </p:txBody>
      </p:sp>
      <p:sp>
        <p:nvSpPr>
          <p:cNvPr id="5" name="text-4">
            <a:extLst xmlns:a="http://schemas.openxmlformats.org/drawingml/2006/main">
              <a:ext uri="{FF2B5EF4-FFF2-40B4-BE49-F238E27FC236}">
                <a16:creationId xmlns:a16="http://schemas.microsoft.com/office/drawing/2014/main" id="{C2296DD6-DDFB-4299-A1D8-DE5D6B1CD8E0}"/>
              </a:ext>
            </a:extLst>
          </p:cNvPr>
          <p:cNvSpPr>
            <a:spLocks xmlns:a="http://schemas.openxmlformats.org/drawingml/2006/main" noGrp="1"/>
          </p:cNvSpPr>
          <p:nvPr/>
        </p:nvSpPr>
        <p:spPr>
          <a:xfrm xmlns:a="http://schemas.openxmlformats.org/drawingml/2006/main">
            <a:off x="762000" y="1809750"/>
            <a:ext cx="666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635E"/>
                </a:solidFill>
                <a:latin typeface="Aptos"/>
                <a:ea typeface="Aptos"/>
                <a:cs typeface="Aptos"/>
              </a:defRPr>
            </a:pPr>
            <a:r>
              <a:rPr sz="2700" b="1">
                <a:solidFill>
                  <a:srgbClr val="17635E"/>
                </a:solidFill>
                <a:latin typeface="Aptos"/>
                <a:ea typeface="Aptos"/>
                <a:cs typeface="Aptos"/>
              </a:rPr>
              <a:t>Bihar SEHER: who delivered mattered</a:t>
            </a:r>
          </a:p>
        </p:txBody>
      </p:sp>
      <p:sp>
        <p:nvSpPr>
          <p:cNvPr id="6" name="text-5">
            <a:extLst xmlns:a="http://schemas.openxmlformats.org/drawingml/2006/main">
              <a:ext uri="{FF2B5EF4-FFF2-40B4-BE49-F238E27FC236}">
                <a16:creationId xmlns:a16="http://schemas.microsoft.com/office/drawing/2014/main" id="{3E1F436B-16CB-4FFC-AB4E-0C9E70F31706}"/>
              </a:ext>
            </a:extLst>
          </p:cNvPr>
          <p:cNvSpPr>
            <a:spLocks xmlns:a="http://schemas.openxmlformats.org/drawingml/2006/main" noGrp="1"/>
          </p:cNvSpPr>
          <p:nvPr/>
        </p:nvSpPr>
        <p:spPr>
          <a:xfrm xmlns:a="http://schemas.openxmlformats.org/drawingml/2006/main">
            <a:off x="8096250" y="1809750"/>
            <a:ext cx="6381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635E"/>
                </a:solidFill>
                <a:latin typeface="Aptos"/>
                <a:ea typeface="Aptos"/>
                <a:cs typeface="Aptos"/>
              </a:defRPr>
            </a:pPr>
            <a:r>
              <a:rPr sz="2700" b="1">
                <a:solidFill>
                  <a:srgbClr val="17635E"/>
                </a:solidFill>
                <a:latin typeface="Aptos"/>
                <a:ea typeface="Aptos"/>
                <a:cs typeface="Aptos"/>
              </a:rPr>
              <a:t>Mumbai: promotion included free soap</a:t>
            </a:r>
          </a:p>
        </p:txBody>
      </p:sp>
      <p:sp>
        <p:nvSpPr>
          <p:cNvPr id="7" name="text-6">
            <a:extLst xmlns:a="http://schemas.openxmlformats.org/drawingml/2006/main">
              <a:ext uri="{FF2B5EF4-FFF2-40B4-BE49-F238E27FC236}">
                <a16:creationId xmlns:a16="http://schemas.microsoft.com/office/drawing/2014/main" id="{23C1F31B-8CE6-48F9-B80A-132F44DDC0F9}"/>
              </a:ext>
            </a:extLst>
          </p:cNvPr>
          <p:cNvSpPr>
            <a:spLocks xmlns:a="http://schemas.openxmlformats.org/drawingml/2006/main" noGrp="1"/>
          </p:cNvSpPr>
          <p:nvPr/>
        </p:nvSpPr>
        <p:spPr>
          <a:xfrm xmlns:a="http://schemas.openxmlformats.org/drawingml/2006/main">
            <a:off x="762000" y="2533650"/>
            <a:ext cx="66675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172A31"/>
                </a:solidFill>
                <a:latin typeface="Aptos"/>
                <a:ea typeface="Aptos"/>
                <a:cs typeface="Aptos"/>
              </a:defRPr>
            </a:pPr>
            <a:r>
              <a:rPr sz="2700" b="0">
                <a:solidFill>
                  <a:srgbClr val="172A31"/>
                </a:solidFill>
                <a:latin typeface="Aptos"/>
                <a:ea typeface="Aptos"/>
                <a:cs typeface="Aptos"/>
              </a:rPr>
              <a:t>AEP plus dedicated lay counsellor:</a:t>
            </a:r>
          </a:p>
          <a:p xmlns:a="http://schemas.openxmlformats.org/drawingml/2006/main">
            <a:pPr>
              <a:defRPr sz="2700" b="0">
                <a:solidFill>
                  <a:srgbClr val="172A31"/>
                </a:solidFill>
                <a:latin typeface="Aptos"/>
                <a:ea typeface="Aptos"/>
                <a:cs typeface="Aptos"/>
              </a:defRPr>
            </a:pPr>
            <a:r>
              <a:rPr sz="2700" b="0">
                <a:solidFill>
                  <a:srgbClr val="172A31"/>
                </a:solidFill>
                <a:latin typeface="Aptos"/>
                <a:ea typeface="Aptos"/>
                <a:cs typeface="Aptos"/>
              </a:rPr>
              <a:t>+7.33 school-climate points [6.60, 8.06]</a:t>
            </a:r>
          </a:p>
          <a:p xmlns:a="http://schemas.openxmlformats.org/drawingml/2006/main">
            <a:r>
              <a:t/>
            </a:r>
          </a:p>
          <a:p xmlns:a="http://schemas.openxmlformats.org/drawingml/2006/main">
            <a:pPr>
              <a:defRPr sz="2700" b="0">
                <a:solidFill>
                  <a:srgbClr val="172A31"/>
                </a:solidFill>
                <a:latin typeface="Aptos"/>
                <a:ea typeface="Aptos"/>
                <a:cs typeface="Aptos"/>
              </a:defRPr>
            </a:pPr>
            <a:r>
              <a:rPr sz="2700" b="0">
                <a:solidFill>
                  <a:srgbClr val="172A31"/>
                </a:solidFill>
                <a:latin typeface="Aptos"/>
                <a:ea typeface="Aptos"/>
                <a:cs typeface="Aptos"/>
              </a:rPr>
              <a:t>AEP plus existing teacher:</a:t>
            </a:r>
          </a:p>
          <a:p xmlns:a="http://schemas.openxmlformats.org/drawingml/2006/main">
            <a:pPr>
              <a:defRPr sz="2700" b="0">
                <a:solidFill>
                  <a:srgbClr val="172A31"/>
                </a:solidFill>
                <a:latin typeface="Aptos"/>
                <a:ea typeface="Aptos"/>
                <a:cs typeface="Aptos"/>
              </a:defRPr>
            </a:pPr>
            <a:r>
              <a:rPr sz="2700" b="0">
                <a:solidFill>
                  <a:srgbClr val="172A31"/>
                </a:solidFill>
                <a:latin typeface="Aptos"/>
                <a:ea typeface="Aptos"/>
                <a:cs typeface="Aptos"/>
              </a:rPr>
              <a:t>+0.29 points [−0.44, 1.02], no clear primary benefit</a:t>
            </a:r>
          </a:p>
        </p:txBody>
      </p:sp>
      <p:sp>
        <p:nvSpPr>
          <p:cNvPr id="8" name="text-7">
            <a:extLst xmlns:a="http://schemas.openxmlformats.org/drawingml/2006/main">
              <a:ext uri="{FF2B5EF4-FFF2-40B4-BE49-F238E27FC236}">
                <a16:creationId xmlns:a16="http://schemas.microsoft.com/office/drawing/2014/main" id="{DFD0B34A-1232-492A-8F42-E0FD7EFEDD4F}"/>
              </a:ext>
            </a:extLst>
          </p:cNvPr>
          <p:cNvSpPr>
            <a:spLocks xmlns:a="http://schemas.openxmlformats.org/drawingml/2006/main" noGrp="1"/>
          </p:cNvSpPr>
          <p:nvPr/>
        </p:nvSpPr>
        <p:spPr>
          <a:xfrm xmlns:a="http://schemas.openxmlformats.org/drawingml/2006/main">
            <a:off x="8096250" y="2533650"/>
            <a:ext cx="638175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172A31"/>
                </a:solidFill>
                <a:latin typeface="Aptos"/>
                <a:ea typeface="Aptos"/>
                <a:cs typeface="Aptos"/>
              </a:defRPr>
            </a:pPr>
            <a:r>
              <a:rPr sz="2700" b="0">
                <a:solidFill>
                  <a:srgbClr val="172A31"/>
                </a:solidFill>
                <a:latin typeface="Aptos"/>
                <a:ea typeface="Aptos"/>
                <a:cs typeface="Aptos"/>
              </a:rPr>
              <a:t>27% fewer illness-related absence episodes</a:t>
            </a:r>
          </a:p>
          <a:p xmlns:a="http://schemas.openxmlformats.org/drawingml/2006/main">
            <a:pPr>
              <a:defRPr sz="2700" b="0">
                <a:solidFill>
                  <a:srgbClr val="172A31"/>
                </a:solidFill>
                <a:latin typeface="Aptos"/>
                <a:ea typeface="Aptos"/>
                <a:cs typeface="Aptos"/>
              </a:defRPr>
            </a:pPr>
            <a:r>
              <a:rPr sz="2700" b="0">
                <a:solidFill>
                  <a:srgbClr val="172A31"/>
                </a:solidFill>
                <a:latin typeface="Aptos"/>
                <a:ea typeface="Aptos"/>
                <a:cs typeface="Aptos"/>
              </a:rPr>
              <a:t>[18% to 41% fewer]</a:t>
            </a:r>
          </a:p>
          <a:p xmlns:a="http://schemas.openxmlformats.org/drawingml/2006/main">
            <a:r>
              <a:t/>
            </a:r>
          </a:p>
          <a:p xmlns:a="http://schemas.openxmlformats.org/drawingml/2006/main">
            <a:pPr>
              <a:defRPr sz="2700" b="0">
                <a:solidFill>
                  <a:srgbClr val="172A31"/>
                </a:solidFill>
                <a:latin typeface="Aptos"/>
                <a:ea typeface="Aptos"/>
                <a:cs typeface="Aptos"/>
              </a:defRPr>
            </a:pPr>
            <a:r>
              <a:rPr sz="2700" b="0">
                <a:solidFill>
                  <a:srgbClr val="172A31"/>
                </a:solidFill>
                <a:latin typeface="Aptos"/>
                <a:ea typeface="Aptos"/>
                <a:cs typeface="Aptos"/>
              </a:rPr>
              <a:t>1,680 five-year-olds, 70 low-income communities, 41 weeks. [S6]</a:t>
            </a:r>
          </a:p>
        </p:txBody>
      </p:sp>
      <p:sp>
        <p:nvSpPr>
          <p:cNvPr id="9" name="text-8">
            <a:extLst xmlns:a="http://schemas.openxmlformats.org/drawingml/2006/main">
              <a:ext uri="{FF2B5EF4-FFF2-40B4-BE49-F238E27FC236}">
                <a16:creationId xmlns:a16="http://schemas.microsoft.com/office/drawing/2014/main" id="{80100AFA-87B1-4FD6-B32D-52439C22D029}"/>
              </a:ext>
            </a:extLst>
          </p:cNvPr>
          <p:cNvSpPr>
            <a:spLocks xmlns:a="http://schemas.openxmlformats.org/drawingml/2006/main" noGrp="1"/>
          </p:cNvSpPr>
          <p:nvPr/>
        </p:nvSpPr>
        <p:spPr>
          <a:xfrm xmlns:a="http://schemas.openxmlformats.org/drawingml/2006/main">
            <a:off x="762000" y="4981575"/>
            <a:ext cx="666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51646A"/>
                </a:solidFill>
                <a:latin typeface="Aptos"/>
                <a:ea typeface="Aptos"/>
                <a:cs typeface="Aptos"/>
              </a:defRPr>
            </a:pPr>
            <a:r>
              <a:rPr sz="2175" b="0">
                <a:solidFill>
                  <a:srgbClr val="51646A"/>
                </a:solidFill>
                <a:latin typeface="Aptos"/>
                <a:ea typeface="Aptos"/>
                <a:cs typeface="Aptos"/>
              </a:rPr>
              <a:t>0–28 scale. Continuing delivery at 17 months.</a:t>
            </a:r>
          </a:p>
          <a:p xmlns:a="http://schemas.openxmlformats.org/drawingml/2006/main">
            <a:pPr>
              <a:defRPr sz="2175" b="0">
                <a:solidFill>
                  <a:srgbClr val="51646A"/>
                </a:solidFill>
                <a:latin typeface="Aptos"/>
                <a:ea typeface="Aptos"/>
                <a:cs typeface="Aptos"/>
              </a:defRPr>
            </a:pPr>
            <a:r>
              <a:rPr sz="2175" b="0">
                <a:solidFill>
                  <a:srgbClr val="51646A"/>
                </a:solidFill>
                <a:latin typeface="Aptos"/>
                <a:ea typeface="Aptos"/>
                <a:cs typeface="Aptos"/>
              </a:rPr>
              <a:t>74 schools. Endpoint survey N 15,232.</a:t>
            </a:r>
          </a:p>
          <a:p xmlns:a="http://schemas.openxmlformats.org/drawingml/2006/main">
            <a:pPr>
              <a:defRPr sz="2175" b="0">
                <a:solidFill>
                  <a:srgbClr val="51646A"/>
                </a:solidFill>
                <a:latin typeface="Aptos"/>
                <a:ea typeface="Aptos"/>
                <a:cs typeface="Aptos"/>
              </a:defRPr>
            </a:pPr>
            <a:r>
              <a:rPr sz="2175" b="0">
                <a:solidFill>
                  <a:srgbClr val="51646A"/>
                </a:solidFill>
                <a:latin typeface="Aptos"/>
                <a:ea typeface="Aptos"/>
                <a:cs typeface="Aptos"/>
              </a:rPr>
              <a:t>Brackets: 95% confidence intervals. [S3]</a:t>
            </a:r>
          </a:p>
        </p:txBody>
      </p:sp>
      <p:sp>
        <p:nvSpPr>
          <p:cNvPr id="10" name="text-9">
            <a:extLst xmlns:a="http://schemas.openxmlformats.org/drawingml/2006/main">
              <a:ext uri="{FF2B5EF4-FFF2-40B4-BE49-F238E27FC236}">
                <a16:creationId xmlns:a16="http://schemas.microsoft.com/office/drawing/2014/main" id="{4FDB3F7F-F33D-44D7-B62E-70B6F0CF2B6F}"/>
              </a:ext>
            </a:extLst>
          </p:cNvPr>
          <p:cNvSpPr>
            <a:spLocks xmlns:a="http://schemas.openxmlformats.org/drawingml/2006/main" noGrp="1"/>
          </p:cNvSpPr>
          <p:nvPr/>
        </p:nvSpPr>
        <p:spPr>
          <a:xfrm xmlns:a="http://schemas.openxmlformats.org/drawingml/2006/main">
            <a:off x="8096250" y="4981575"/>
            <a:ext cx="638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51646A"/>
                </a:solidFill>
                <a:latin typeface="Aptos"/>
                <a:ea typeface="Aptos"/>
                <a:cs typeface="Aptos"/>
              </a:defRPr>
            </a:pPr>
            <a:r>
              <a:rPr sz="2175" b="0">
                <a:solidFill>
                  <a:srgbClr val="51646A"/>
                </a:solidFill>
                <a:latin typeface="Aptos"/>
                <a:ea typeface="Aptos"/>
                <a:cs typeface="Aptos"/>
              </a:rPr>
              <a:t>Community intervention focused on five-year-olds. Absence episodes, not absence days. Full tables remain unexamined.</a:t>
            </a:r>
          </a:p>
        </p:txBody>
      </p:sp>
      <p:sp>
        <p:nvSpPr>
          <p:cNvPr id="11" name="text-10">
            <a:extLst xmlns:a="http://schemas.openxmlformats.org/drawingml/2006/main">
              <a:ext uri="{FF2B5EF4-FFF2-40B4-BE49-F238E27FC236}">
                <a16:creationId xmlns:a16="http://schemas.microsoft.com/office/drawing/2014/main" id="{AEFB1E8F-B501-4AC8-9A99-61C074746763}"/>
              </a:ext>
            </a:extLst>
          </p:cNvPr>
          <p:cNvSpPr>
            <a:spLocks xmlns:a="http://schemas.openxmlformats.org/drawingml/2006/main" noGrp="1"/>
          </p:cNvSpPr>
          <p:nvPr/>
        </p:nvSpPr>
        <p:spPr>
          <a:xfrm xmlns:a="http://schemas.openxmlformats.org/drawingml/2006/main">
            <a:off x="762000" y="6334125"/>
            <a:ext cx="1371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172A31"/>
                </a:solidFill>
                <a:latin typeface="Aptos"/>
                <a:ea typeface="Aptos"/>
                <a:cs typeface="Aptos"/>
              </a:defRPr>
            </a:pPr>
            <a:r>
              <a:rPr sz="2625" b="1">
                <a:solidFill>
                  <a:srgbClr val="172A31"/>
                </a:solidFill>
                <a:latin typeface="Aptos"/>
                <a:ea typeface="Aptos"/>
                <a:cs typeface="Aptos"/>
              </a:rPr>
              <a:t>Proposed service: adult rehearsal, protected response and supervision, coaching, cover for absence, usable facilities and measured workload.</a:t>
            </a:r>
          </a:p>
        </p:txBody>
      </p:sp>
      <p:sp>
        <p:nvSpPr>
          <p:cNvPr id="12" name="text-11">
            <a:extLst xmlns:a="http://schemas.openxmlformats.org/drawingml/2006/main">
              <a:ext uri="{FF2B5EF4-FFF2-40B4-BE49-F238E27FC236}">
                <a16:creationId xmlns:a16="http://schemas.microsoft.com/office/drawing/2014/main" id="{45FFBE56-FA48-418B-BF81-7325A7D5EB95}"/>
              </a:ext>
            </a:extLst>
          </p:cNvPr>
          <p:cNvSpPr>
            <a:spLocks xmlns:a="http://schemas.openxmlformats.org/drawingml/2006/main" noGrp="1"/>
          </p:cNvSpPr>
          <p:nvPr/>
        </p:nvSpPr>
        <p:spPr>
          <a:xfrm xmlns:a="http://schemas.openxmlformats.org/drawingml/2006/main">
            <a:off x="762000" y="7458075"/>
            <a:ext cx="13716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1646A"/>
                </a:solidFill>
                <a:latin typeface="Aptos"/>
                <a:ea typeface="Aptos"/>
                <a:cs typeface="Aptos"/>
              </a:defRPr>
            </a:pPr>
            <a:r>
              <a:rPr sz="1950" b="0">
                <a:solidFill>
                  <a:srgbClr val="51646A"/>
                </a:solidFill>
                <a:latin typeface="Aptos"/>
                <a:ea typeface="Aptos"/>
                <a:cs typeface="Aptos"/>
              </a:rPr>
              <a:t>These studies do not test Vedanta or establish that teachers generally fail. SEHER teacher secondary findings were mixed.</a:t>
            </a:r>
          </a:p>
        </p:txBody>
      </p:sp>
    </p:spTree>
    <p:extLst>
      <p:ext uri="{BB962C8B-B14F-4D97-AF65-F5344CB8AC3E}">
        <p14:creationId xmlns:p14="http://schemas.microsoft.com/office/powerpoint/2010/main" val="211748811"/>
      </p:ext>
    </p:extLst>
  </p:cSld>
</p:sld>
</file>

<file path=ppt/slides/slide4.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7D6DEBA2-301A-4795-896C-5E5C7FAEC416}"/>
              </a:ext>
            </a:extLst>
          </p:cNvPr>
          <p:cNvSpPr>
            <a:spLocks xmlns:a="http://schemas.openxmlformats.org/drawingml/2006/main" noGrp="1"/>
          </p:cNvSpPr>
          <p:nvPr/>
        </p:nvSpPr>
        <p:spPr>
          <a:xfrm xmlns:a="http://schemas.openxmlformats.org/drawingml/2006/main">
            <a:off x="762000" y="381000"/>
            <a:ext cx="13716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72A31"/>
                </a:solidFill>
                <a:latin typeface="Aptos"/>
                <a:ea typeface="Aptos"/>
                <a:cs typeface="Aptos"/>
              </a:defRPr>
            </a:pPr>
            <a:r>
              <a:rPr sz="3600" b="1">
                <a:solidFill>
                  <a:srgbClr val="172A31"/>
                </a:solidFill>
                <a:latin typeface="Aptos"/>
                <a:ea typeface="Aptos"/>
                <a:cs typeface="Aptos"/>
              </a:rPr>
              <a:t>Maharashtra: existing provision is the comparator</a:t>
            </a:r>
          </a:p>
        </p:txBody>
      </p:sp>
      <p:sp>
        <p:nvSpPr>
          <p:cNvPr id="2" name="text-1">
            <a:extLst xmlns:a="http://schemas.openxmlformats.org/drawingml/2006/main">
              <a:ext uri="{FF2B5EF4-FFF2-40B4-BE49-F238E27FC236}">
                <a16:creationId xmlns:a16="http://schemas.microsoft.com/office/drawing/2014/main" id="{9DB48E49-FA3B-464D-B36A-D9FBD50623E0}"/>
              </a:ext>
            </a:extLst>
          </p:cNvPr>
          <p:cNvSpPr>
            <a:spLocks xmlns:a="http://schemas.openxmlformats.org/drawingml/2006/main" noGrp="1"/>
          </p:cNvSpPr>
          <p:nvPr/>
        </p:nvSpPr>
        <p:spPr>
          <a:xfrm xmlns:a="http://schemas.openxmlformats.org/drawingml/2006/main">
            <a:off x="762000" y="1076325"/>
            <a:ext cx="1371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51646A"/>
                </a:solidFill>
                <a:latin typeface="Aptos"/>
                <a:ea typeface="Aptos"/>
                <a:cs typeface="Aptos"/>
              </a:defRPr>
            </a:pPr>
            <a:r>
              <a:rPr sz="2175" b="0">
                <a:solidFill>
                  <a:srgbClr val="51646A"/>
                </a:solidFill>
                <a:latin typeface="Aptos"/>
                <a:ea typeface="Aptos"/>
                <a:cs typeface="Aptos"/>
              </a:rPr>
              <a:t>UDISE+ 2024–25 counts describe the system, not a Vedanta cohort</a:t>
            </a:r>
          </a:p>
        </p:txBody>
      </p:sp>
      <p:sp>
        <p:nvSpPr>
          <p:cNvPr id="3" name="text-2">
            <a:extLst xmlns:a="http://schemas.openxmlformats.org/drawingml/2006/main">
              <a:ext uri="{FF2B5EF4-FFF2-40B4-BE49-F238E27FC236}">
                <a16:creationId xmlns:a16="http://schemas.microsoft.com/office/drawing/2014/main" id="{F6DDB438-4769-41F1-B5B4-BD99098E991B}"/>
              </a:ext>
            </a:extLst>
          </p:cNvPr>
          <p:cNvSpPr>
            <a:spLocks xmlns:a="http://schemas.openxmlformats.org/drawingml/2006/main" noGrp="1"/>
          </p:cNvSpPr>
          <p:nvPr/>
        </p:nvSpPr>
        <p:spPr>
          <a:xfrm xmlns:a="http://schemas.openxmlformats.org/drawingml/2006/main">
            <a:off x="762000" y="8201025"/>
            <a:ext cx="12858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1646A"/>
                </a:solidFill>
                <a:latin typeface="Aptos"/>
                <a:ea typeface="Aptos"/>
                <a:cs typeface="Aptos"/>
              </a:defRPr>
            </a:pPr>
            <a:r>
              <a:rPr sz="1500" b="0">
                <a:solidFill>
                  <a:srgbClr val="51646A"/>
                </a:solidFill>
                <a:latin typeface="Aptos"/>
                <a:ea typeface="Aptos"/>
                <a:cs typeface="Aptos"/>
              </a:rPr>
              <a:t>M1, M4, M5, M6. Published findings concern named programmes. Proposals require review.</a:t>
            </a:r>
          </a:p>
        </p:txBody>
      </p:sp>
      <p:sp>
        <p:nvSpPr>
          <p:cNvPr id="4" name="text-3">
            <a:extLst xmlns:a="http://schemas.openxmlformats.org/drawingml/2006/main">
              <a:ext uri="{FF2B5EF4-FFF2-40B4-BE49-F238E27FC236}">
                <a16:creationId xmlns:a16="http://schemas.microsoft.com/office/drawing/2014/main" id="{D20E0DEE-0F3B-408F-8C48-9E11376C479E}"/>
              </a:ext>
            </a:extLst>
          </p:cNvPr>
          <p:cNvSpPr>
            <a:spLocks xmlns:a="http://schemas.openxmlformats.org/drawingml/2006/main" noGrp="1"/>
          </p:cNvSpPr>
          <p:nvPr/>
        </p:nvSpPr>
        <p:spPr>
          <a:xfrm xmlns:a="http://schemas.openxmlformats.org/drawingml/2006/main">
            <a:off x="14001750" y="80962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7635E"/>
                </a:solidFill>
                <a:latin typeface="Aptos"/>
                <a:ea typeface="Aptos"/>
                <a:cs typeface="Aptos"/>
              </a:defRPr>
            </a:pPr>
            <a:r>
              <a:rPr sz="1800" b="1">
                <a:solidFill>
                  <a:srgbClr val="17635E"/>
                </a:solidFill>
                <a:latin typeface="Aptos"/>
                <a:ea typeface="Aptos"/>
                <a:cs typeface="Aptos"/>
              </a:rPr>
              <a:t>04</a:t>
            </a:r>
          </a:p>
        </p:txBody>
      </p:sp>
      <p:graphicFrame>
        <p:nvGraphicFramePr>
          <p:cNvPr id="18" name=""/>
          <p:cNvGraphicFramePr/>
          <p:nvPr/>
        </p:nvGraphicFramePr>
        <p:xfrm>
          <a:off xmlns:a="http://schemas.openxmlformats.org/drawingml/2006/main" x="762000" y="1800225"/>
          <a:ext xmlns:a="http://schemas.openxmlformats.org/drawingml/2006/main" cx="13716000" cy="1752600"/>
        </p:xfrm>
        <a:graphic xmlns:a="http://schemas.openxmlformats.org/drawingml/2006/main">
          <a:graphicData uri="http://schemas.openxmlformats.org/drawingml/2006/table">
            <a:tbl>
              <a:tblPr/>
              <a:tblGrid>
                <a:gridCol w="7143750"/>
                <a:gridCol w="2857500"/>
                <a:gridCol w="3714750"/>
              </a:tblGrid>
              <a:tr h="533400">
                <a:tc>
                  <a:txBody>
                    <a:bodyPr>
                      <a:noAutofit/>
                    </a:bodyPr>
                    <a:lstStyle/>
                    <a:p>
                      <a:r>
                        <a:rPr sz="2475" b="1">
                          <a:solidFill>
                            <a:srgbClr val="FFFFFF"/>
                          </a:solidFill>
                          <a:latin typeface="Aptos"/>
                          <a:ea typeface="Aptos"/>
                          <a:cs typeface="Aptos"/>
                        </a:rPr>
                        <a:t>Management</a:t>
                      </a:r>
                    </a:p>
                  </a:txBody>
                  <a:tcPr marL="91440" marR="91440" marT="45720" marB="45720">
                    <a:solidFill>
                      <a:srgbClr val="17635E"/>
                    </a:solidFill>
                  </a:tcPr>
                </a:tc>
                <a:tc>
                  <a:txBody>
                    <a:bodyPr>
                      <a:noAutofit/>
                    </a:bodyPr>
                    <a:lstStyle/>
                    <a:p>
                      <a:r>
                        <a:rPr sz="2475" b="1">
                          <a:solidFill>
                            <a:srgbClr val="FFFFFF"/>
                          </a:solidFill>
                          <a:latin typeface="Aptos"/>
                          <a:ea typeface="Aptos"/>
                          <a:cs typeface="Aptos"/>
                        </a:rPr>
                        <a:t>Schools</a:t>
                      </a:r>
                    </a:p>
                  </a:txBody>
                  <a:tcPr marL="91440" marR="91440" marT="45720" marB="45720">
                    <a:solidFill>
                      <a:srgbClr val="17635E"/>
                    </a:solidFill>
                  </a:tcPr>
                </a:tc>
                <a:tc>
                  <a:txBody>
                    <a:bodyPr>
                      <a:noAutofit/>
                    </a:bodyPr>
                    <a:lstStyle/>
                    <a:p>
                      <a:r>
                        <a:rPr sz="2475" b="1">
                          <a:solidFill>
                            <a:srgbClr val="FFFFFF"/>
                          </a:solidFill>
                          <a:latin typeface="Aptos"/>
                          <a:ea typeface="Aptos"/>
                          <a:cs typeface="Aptos"/>
                        </a:rPr>
                        <a:t>Enrolments</a:t>
                      </a:r>
                    </a:p>
                  </a:txBody>
                  <a:tcPr marL="91440" marR="91440" marT="45720" marB="45720">
                    <a:solidFill>
                      <a:srgbClr val="17635E"/>
                    </a:solidFill>
                  </a:tcPr>
                </a:tc>
              </a:tr>
              <a:tr h="609600">
                <a:tc>
                  <a:txBody>
                    <a:bodyPr>
                      <a:noAutofit/>
                    </a:bodyPr>
                    <a:lstStyle/>
                    <a:p>
                      <a:r>
                        <a:rPr sz="2475" b="1">
                          <a:solidFill>
                            <a:srgbClr val="172A31"/>
                          </a:solidFill>
                          <a:latin typeface="Aptos"/>
                          <a:ea typeface="Aptos"/>
                          <a:cs typeface="Aptos"/>
                        </a:rPr>
                        <a:t>Government</a:t>
                      </a:r>
                    </a:p>
                  </a:txBody>
                  <a:tcPr marL="91440" marR="91440" marT="45720" marB="45720">
                    <a:solidFill>
                      <a:srgbClr val="F8F7F3"/>
                    </a:solidFill>
                  </a:tcPr>
                </a:tc>
                <a:tc>
                  <a:txBody>
                    <a:bodyPr>
                      <a:noAutofit/>
                    </a:bodyPr>
                    <a:lstStyle/>
                    <a:p>
                      <a:r>
                        <a:rPr sz="2475" b="0">
                          <a:solidFill>
                            <a:srgbClr val="172A31"/>
                          </a:solidFill>
                          <a:latin typeface="Aptos"/>
                          <a:ea typeface="Aptos"/>
                          <a:cs typeface="Aptos"/>
                        </a:rPr>
                        <a:t>64,884</a:t>
                      </a:r>
                    </a:p>
                  </a:txBody>
                  <a:tcPr marL="91440" marR="91440" marT="45720" marB="45720">
                    <a:solidFill>
                      <a:srgbClr val="F8F7F3"/>
                    </a:solidFill>
                  </a:tcPr>
                </a:tc>
                <a:tc>
                  <a:txBody>
                    <a:bodyPr>
                      <a:noAutofit/>
                    </a:bodyPr>
                    <a:lstStyle/>
                    <a:p>
                      <a:r>
                        <a:rPr sz="2475" b="0">
                          <a:solidFill>
                            <a:srgbClr val="172A31"/>
                          </a:solidFill>
                          <a:latin typeface="Aptos"/>
                          <a:ea typeface="Aptos"/>
                          <a:cs typeface="Aptos"/>
                        </a:rPr>
                        <a:t>5,108,544</a:t>
                      </a:r>
                    </a:p>
                  </a:txBody>
                  <a:tcPr marL="91440" marR="91440" marT="45720" marB="45720">
                    <a:solidFill>
                      <a:srgbClr val="F8F7F3"/>
                    </a:solidFill>
                  </a:tcPr>
                </a:tc>
              </a:tr>
              <a:tr h="609600">
                <a:tc>
                  <a:txBody>
                    <a:bodyPr>
                      <a:noAutofit/>
                    </a:bodyPr>
                    <a:lstStyle/>
                    <a:p>
                      <a:r>
                        <a:rPr sz="2475" b="1">
                          <a:solidFill>
                            <a:srgbClr val="172A31"/>
                          </a:solidFill>
                          <a:latin typeface="Aptos"/>
                          <a:ea typeface="Aptos"/>
                          <a:cs typeface="Aptos"/>
                        </a:rPr>
                        <a:t>Government aided</a:t>
                      </a:r>
                    </a:p>
                  </a:txBody>
                  <a:tcPr marL="91440" marR="91440" marT="45720" marB="45720">
                    <a:solidFill>
                      <a:srgbClr val="E5EEEB"/>
                    </a:solidFill>
                  </a:tcPr>
                </a:tc>
                <a:tc>
                  <a:txBody>
                    <a:bodyPr>
                      <a:noAutofit/>
                    </a:bodyPr>
                    <a:lstStyle/>
                    <a:p>
                      <a:r>
                        <a:rPr sz="2475" b="0">
                          <a:solidFill>
                            <a:srgbClr val="172A31"/>
                          </a:solidFill>
                          <a:latin typeface="Aptos"/>
                          <a:ea typeface="Aptos"/>
                          <a:cs typeface="Aptos"/>
                        </a:rPr>
                        <a:t>24,406</a:t>
                      </a:r>
                    </a:p>
                  </a:txBody>
                  <a:tcPr marL="91440" marR="91440" marT="45720" marB="45720">
                    <a:solidFill>
                      <a:srgbClr val="E5EEEB"/>
                    </a:solidFill>
                  </a:tcPr>
                </a:tc>
                <a:tc>
                  <a:txBody>
                    <a:bodyPr>
                      <a:noAutofit/>
                    </a:bodyPr>
                    <a:lstStyle/>
                    <a:p>
                      <a:r>
                        <a:rPr sz="2475" b="0">
                          <a:solidFill>
                            <a:srgbClr val="172A31"/>
                          </a:solidFill>
                          <a:latin typeface="Aptos"/>
                          <a:ea typeface="Aptos"/>
                          <a:cs typeface="Aptos"/>
                        </a:rPr>
                        <a:t>9,589,225</a:t>
                      </a:r>
                    </a:p>
                  </a:txBody>
                  <a:tcPr marL="91440" marR="91440" marT="45720" marB="45720">
                    <a:solidFill>
                      <a:srgbClr val="E5EEEB"/>
                    </a:solidFill>
                  </a:tcPr>
                </a:tc>
              </a:tr>
            </a:tbl>
          </a:graphicData>
        </a:graphic>
      </p:graphicFrame>
      <p:sp>
        <p:nvSpPr>
          <p:cNvPr id="6" name="text-4">
            <a:extLst xmlns:a="http://schemas.openxmlformats.org/drawingml/2006/main">
              <a:ext uri="{FF2B5EF4-FFF2-40B4-BE49-F238E27FC236}">
                <a16:creationId xmlns:a16="http://schemas.microsoft.com/office/drawing/2014/main" id="{A8F8C103-A855-47CD-932D-CB0DB0699A65}"/>
              </a:ext>
            </a:extLst>
          </p:cNvPr>
          <p:cNvSpPr>
            <a:spLocks xmlns:a="http://schemas.openxmlformats.org/drawingml/2006/main" noGrp="1"/>
          </p:cNvSpPr>
          <p:nvPr/>
        </p:nvSpPr>
        <p:spPr>
          <a:xfrm xmlns:a="http://schemas.openxmlformats.org/drawingml/2006/main">
            <a:off x="762000" y="3695700"/>
            <a:ext cx="137160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51646A"/>
                </a:solidFill>
                <a:latin typeface="Aptos"/>
                <a:ea typeface="Aptos"/>
                <a:cs typeface="Aptos"/>
              </a:defRPr>
            </a:pPr>
            <a:r>
              <a:rPr sz="2100" b="0">
                <a:solidFill>
                  <a:srgbClr val="51646A"/>
                </a:solidFill>
                <a:latin typeface="Aptos"/>
                <a:ea typeface="Aptos"/>
                <a:cs typeface="Aptos"/>
              </a:rPr>
              <a:t>Government includes local bodies, state and central schools. Counts include foundational provision, not Classes 1–12 alone. [M1]</a:t>
            </a:r>
          </a:p>
        </p:txBody>
      </p:sp>
      <p:sp>
        <p:nvSpPr>
          <p:cNvPr id="7" name="text-5">
            <a:extLst xmlns:a="http://schemas.openxmlformats.org/drawingml/2006/main">
              <a:ext uri="{FF2B5EF4-FFF2-40B4-BE49-F238E27FC236}">
                <a16:creationId xmlns:a16="http://schemas.microsoft.com/office/drawing/2014/main" id="{A12D6D0D-33C7-49FA-B6A4-59A78643E3B8}"/>
              </a:ext>
            </a:extLst>
          </p:cNvPr>
          <p:cNvSpPr>
            <a:spLocks xmlns:a="http://schemas.openxmlformats.org/drawingml/2006/main" noGrp="1"/>
          </p:cNvSpPr>
          <p:nvPr/>
        </p:nvSpPr>
        <p:spPr>
          <a:xfrm xmlns:a="http://schemas.openxmlformats.org/drawingml/2006/main">
            <a:off x="762000" y="4610100"/>
            <a:ext cx="228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7635E"/>
                </a:solidFill>
                <a:latin typeface="Aptos"/>
                <a:ea typeface="Aptos"/>
                <a:cs typeface="Aptos"/>
              </a:defRPr>
            </a:pPr>
            <a:r>
              <a:rPr sz="2400" b="1">
                <a:solidFill>
                  <a:srgbClr val="17635E"/>
                </a:solidFill>
                <a:latin typeface="Aptos"/>
                <a:ea typeface="Aptos"/>
                <a:cs typeface="Aptos"/>
              </a:rPr>
              <a:t>SHWP</a:t>
            </a:r>
          </a:p>
        </p:txBody>
      </p:sp>
      <p:sp>
        <p:nvSpPr>
          <p:cNvPr id="8" name="text-6">
            <a:extLst xmlns:a="http://schemas.openxmlformats.org/drawingml/2006/main">
              <a:ext uri="{FF2B5EF4-FFF2-40B4-BE49-F238E27FC236}">
                <a16:creationId xmlns:a16="http://schemas.microsoft.com/office/drawing/2014/main" id="{4C5FBA43-5A10-4C07-9DDC-22278A5F8DE8}"/>
              </a:ext>
            </a:extLst>
          </p:cNvPr>
          <p:cNvSpPr>
            <a:spLocks xmlns:a="http://schemas.openxmlformats.org/drawingml/2006/main" noGrp="1"/>
          </p:cNvSpPr>
          <p:nvPr/>
        </p:nvSpPr>
        <p:spPr>
          <a:xfrm xmlns:a="http://schemas.openxmlformats.org/drawingml/2006/main">
            <a:off x="3190875" y="4610100"/>
            <a:ext cx="112871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A31"/>
                </a:solidFill>
                <a:latin typeface="Aptos"/>
                <a:ea typeface="Aptos"/>
                <a:cs typeface="Aptos"/>
              </a:defRPr>
            </a:pPr>
            <a:r>
              <a:rPr sz="2250" b="0">
                <a:solidFill>
                  <a:srgbClr val="172A31"/>
                </a:solidFill>
                <a:latin typeface="Aptos"/>
                <a:ea typeface="Aptos"/>
                <a:cs typeface="Aptos"/>
              </a:rPr>
              <a:t>School Health and Wellness Programme: government/local-body and aided Classes 6–12. Health, relationships, values and safety. [M4]</a:t>
            </a:r>
          </a:p>
        </p:txBody>
      </p:sp>
      <p:sp>
        <p:nvSpPr>
          <p:cNvPr id="9" name="text-7">
            <a:extLst xmlns:a="http://schemas.openxmlformats.org/drawingml/2006/main">
              <a:ext uri="{FF2B5EF4-FFF2-40B4-BE49-F238E27FC236}">
                <a16:creationId xmlns:a16="http://schemas.microsoft.com/office/drawing/2014/main" id="{6F243044-6F92-41E4-AA2C-6A78D5660762}"/>
              </a:ext>
            </a:extLst>
          </p:cNvPr>
          <p:cNvSpPr>
            <a:spLocks xmlns:a="http://schemas.openxmlformats.org/drawingml/2006/main" noGrp="1"/>
          </p:cNvSpPr>
          <p:nvPr/>
        </p:nvSpPr>
        <p:spPr>
          <a:xfrm xmlns:a="http://schemas.openxmlformats.org/drawingml/2006/main">
            <a:off x="762000" y="5372100"/>
            <a:ext cx="228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7635E"/>
                </a:solidFill>
                <a:latin typeface="Aptos"/>
                <a:ea typeface="Aptos"/>
                <a:cs typeface="Aptos"/>
              </a:defRPr>
            </a:pPr>
            <a:r>
              <a:rPr sz="2400" b="1">
                <a:solidFill>
                  <a:srgbClr val="17635E"/>
                </a:solidFill>
                <a:latin typeface="Aptos"/>
                <a:ea typeface="Aptos"/>
                <a:cs typeface="Aptos"/>
              </a:rPr>
              <a:t>Mulyavardhan</a:t>
            </a:r>
          </a:p>
        </p:txBody>
      </p:sp>
      <p:sp>
        <p:nvSpPr>
          <p:cNvPr id="10" name="text-8">
            <a:extLst xmlns:a="http://schemas.openxmlformats.org/drawingml/2006/main">
              <a:ext uri="{FF2B5EF4-FFF2-40B4-BE49-F238E27FC236}">
                <a16:creationId xmlns:a16="http://schemas.microsoft.com/office/drawing/2014/main" id="{D9422745-7109-4BD7-95D3-79640F6978B0}"/>
              </a:ext>
            </a:extLst>
          </p:cNvPr>
          <p:cNvSpPr>
            <a:spLocks xmlns:a="http://schemas.openxmlformats.org/drawingml/2006/main" noGrp="1"/>
          </p:cNvSpPr>
          <p:nvPr/>
        </p:nvSpPr>
        <p:spPr>
          <a:xfrm xmlns:a="http://schemas.openxmlformats.org/drawingml/2006/main">
            <a:off x="3190875" y="5372100"/>
            <a:ext cx="112871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A31"/>
                </a:solidFill>
                <a:latin typeface="Aptos"/>
                <a:ea typeface="Aptos"/>
                <a:cs typeface="Aptos"/>
              </a:defRPr>
            </a:pPr>
            <a:r>
              <a:rPr sz="2250" b="0">
                <a:solidFill>
                  <a:srgbClr val="172A31"/>
                </a:solidFill>
                <a:latin typeface="Aptos"/>
                <a:ea typeface="Aptos"/>
                <a:cs typeface="Aptos"/>
              </a:rPr>
              <a:t>Cooperative work, multilingual/multigrade activities, teacher rehearsal, assessment and implementation already appear. [M5]</a:t>
            </a:r>
          </a:p>
        </p:txBody>
      </p:sp>
      <p:sp>
        <p:nvSpPr>
          <p:cNvPr id="11" name="text-9">
            <a:extLst xmlns:a="http://schemas.openxmlformats.org/drawingml/2006/main">
              <a:ext uri="{FF2B5EF4-FFF2-40B4-BE49-F238E27FC236}">
                <a16:creationId xmlns:a16="http://schemas.microsoft.com/office/drawing/2014/main" id="{F57B7C21-907E-4D03-A420-52946D79C4FC}"/>
              </a:ext>
            </a:extLst>
          </p:cNvPr>
          <p:cNvSpPr>
            <a:spLocks xmlns:a="http://schemas.openxmlformats.org/drawingml/2006/main" noGrp="1"/>
          </p:cNvSpPr>
          <p:nvPr/>
        </p:nvSpPr>
        <p:spPr>
          <a:xfrm xmlns:a="http://schemas.openxmlformats.org/drawingml/2006/main">
            <a:off x="762000" y="6134100"/>
            <a:ext cx="228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7635E"/>
                </a:solidFill>
                <a:latin typeface="Aptos"/>
                <a:ea typeface="Aptos"/>
                <a:cs typeface="Aptos"/>
              </a:defRPr>
            </a:pPr>
            <a:r>
              <a:rPr sz="2400" b="1">
                <a:solidFill>
                  <a:srgbClr val="17635E"/>
                </a:solidFill>
                <a:latin typeface="Aptos"/>
                <a:ea typeface="Aptos"/>
                <a:cs typeface="Aptos"/>
              </a:rPr>
              <a:t>Balbharati</a:t>
            </a:r>
          </a:p>
        </p:txBody>
      </p:sp>
      <p:sp>
        <p:nvSpPr>
          <p:cNvPr id="12" name="text-10">
            <a:extLst xmlns:a="http://schemas.openxmlformats.org/drawingml/2006/main">
              <a:ext uri="{FF2B5EF4-FFF2-40B4-BE49-F238E27FC236}">
                <a16:creationId xmlns:a16="http://schemas.microsoft.com/office/drawing/2014/main" id="{95288445-B957-4F36-ADB4-CD46FB83FFA5}"/>
              </a:ext>
            </a:extLst>
          </p:cNvPr>
          <p:cNvSpPr>
            <a:spLocks xmlns:a="http://schemas.openxmlformats.org/drawingml/2006/main" noGrp="1"/>
          </p:cNvSpPr>
          <p:nvPr/>
        </p:nvSpPr>
        <p:spPr>
          <a:xfrm xmlns:a="http://schemas.openxmlformats.org/drawingml/2006/main">
            <a:off x="3190875" y="6134100"/>
            <a:ext cx="112871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A31"/>
                </a:solidFill>
                <a:latin typeface="Aptos"/>
                <a:ea typeface="Aptos"/>
                <a:cs typeface="Aptos"/>
              </a:defRPr>
            </a:pPr>
            <a:r>
              <a:rPr sz="2250" b="0">
                <a:solidFill>
                  <a:srgbClr val="172A31"/>
                </a:solidFill>
                <a:latin typeface="Aptos"/>
                <a:ea typeface="Aptos"/>
                <a:cs typeface="Aptos"/>
              </a:rPr>
              <a:t>Class 4 Environmental Studies exemplars include responsibility, respectful conversation and group coordination. Actual school edition/use unconfirmed. [M6]</a:t>
            </a:r>
          </a:p>
        </p:txBody>
      </p:sp>
      <p:sp>
        <p:nvSpPr>
          <p:cNvPr id="13" name="text-11">
            <a:extLst xmlns:a="http://schemas.openxmlformats.org/drawingml/2006/main">
              <a:ext uri="{FF2B5EF4-FFF2-40B4-BE49-F238E27FC236}">
                <a16:creationId xmlns:a16="http://schemas.microsoft.com/office/drawing/2014/main" id="{A8D04404-B138-4153-8049-E7FB3BD65E41}"/>
              </a:ext>
            </a:extLst>
          </p:cNvPr>
          <p:cNvSpPr>
            <a:spLocks xmlns:a="http://schemas.openxmlformats.org/drawingml/2006/main" noGrp="1"/>
          </p:cNvSpPr>
          <p:nvPr/>
        </p:nvSpPr>
        <p:spPr>
          <a:xfrm xmlns:a="http://schemas.openxmlformats.org/drawingml/2006/main">
            <a:off x="762000" y="7105650"/>
            <a:ext cx="13716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2A31"/>
                </a:solidFill>
                <a:latin typeface="Aptos"/>
                <a:ea typeface="Aptos"/>
                <a:cs typeface="Aptos"/>
              </a:defRPr>
            </a:pPr>
            <a:r>
              <a:rPr sz="2550" b="1">
                <a:solidFill>
                  <a:srgbClr val="172A31"/>
                </a:solidFill>
                <a:latin typeface="Aptos"/>
                <a:ea typeface="Aptos"/>
                <a:cs typeface="Aptos"/>
              </a:rPr>
              <a:t>Fair comparison: current provision versus current provision plus one fixed, reviewed Vedanta package. Inspect what the school actually delivers.</a:t>
            </a:r>
          </a:p>
        </p:txBody>
      </p:sp>
    </p:spTree>
    <p:extLst>
      <p:ext uri="{BB962C8B-B14F-4D97-AF65-F5344CB8AC3E}">
        <p14:creationId xmlns:p14="http://schemas.microsoft.com/office/powerpoint/2010/main" val="29520917"/>
      </p:ext>
    </p:extLst>
  </p:cSld>
</p:sld>
</file>

<file path=ppt/slides/slide5.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9" name="text-0">
            <a:extLst xmlns:a="http://schemas.openxmlformats.org/drawingml/2006/main">
              <a:ext uri="{FF2B5EF4-FFF2-40B4-BE49-F238E27FC236}">
                <a16:creationId xmlns:a16="http://schemas.microsoft.com/office/drawing/2014/main" id="{C9B161A7-A4A9-436F-9184-59A186B58082}"/>
              </a:ext>
            </a:extLst>
          </p:cNvPr>
          <p:cNvSpPr>
            <a:spLocks xmlns:a="http://schemas.openxmlformats.org/drawingml/2006/main" noGrp="1"/>
          </p:cNvSpPr>
          <p:nvPr/>
        </p:nvSpPr>
        <p:spPr>
          <a:xfrm xmlns:a="http://schemas.openxmlformats.org/drawingml/2006/main">
            <a:off x="762000" y="381000"/>
            <a:ext cx="13716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72A31"/>
                </a:solidFill>
                <a:latin typeface="Aptos"/>
                <a:ea typeface="Aptos"/>
                <a:cs typeface="Aptos"/>
              </a:defRPr>
            </a:pPr>
            <a:r>
              <a:rPr sz="3600" b="1">
                <a:solidFill>
                  <a:srgbClr val="172A31"/>
                </a:solidFill>
                <a:latin typeface="Aptos"/>
                <a:ea typeface="Aptos"/>
                <a:cs typeface="Aptos"/>
              </a:rPr>
              <a:t>What children and adults would do</a:t>
            </a:r>
          </a:p>
        </p:txBody>
      </p:sp>
      <p:sp>
        <p:nvSpPr>
          <p:cNvPr id="2" name="text-1">
            <a:extLst xmlns:a="http://schemas.openxmlformats.org/drawingml/2006/main">
              <a:ext uri="{FF2B5EF4-FFF2-40B4-BE49-F238E27FC236}">
                <a16:creationId xmlns:a16="http://schemas.microsoft.com/office/drawing/2014/main" id="{947A03A5-8BD5-4676-96F9-51B6D89077F8}"/>
              </a:ext>
            </a:extLst>
          </p:cNvPr>
          <p:cNvSpPr>
            <a:spLocks xmlns:a="http://schemas.openxmlformats.org/drawingml/2006/main" noGrp="1"/>
          </p:cNvSpPr>
          <p:nvPr/>
        </p:nvSpPr>
        <p:spPr>
          <a:xfrm xmlns:a="http://schemas.openxmlformats.org/drawingml/2006/main">
            <a:off x="762000" y="1076325"/>
            <a:ext cx="1371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51646A"/>
                </a:solidFill>
                <a:latin typeface="Aptos"/>
                <a:ea typeface="Aptos"/>
                <a:cs typeface="Aptos"/>
              </a:defRPr>
            </a:pPr>
            <a:r>
              <a:rPr sz="2175" b="0">
                <a:solidFill>
                  <a:srgbClr val="51646A"/>
                </a:solidFill>
                <a:latin typeface="Aptos"/>
                <a:ea typeface="Aptos"/>
                <a:cs typeface="Aptos"/>
              </a:rPr>
              <a:t>Proposed English meaning draft for grade, language, access and educator review</a:t>
            </a:r>
          </a:p>
        </p:txBody>
      </p:sp>
      <p:sp>
        <p:nvSpPr>
          <p:cNvPr id="3" name="text-2">
            <a:extLst xmlns:a="http://schemas.openxmlformats.org/drawingml/2006/main">
              <a:ext uri="{FF2B5EF4-FFF2-40B4-BE49-F238E27FC236}">
                <a16:creationId xmlns:a16="http://schemas.microsoft.com/office/drawing/2014/main" id="{A44D7422-CEFF-4E15-9EB5-42F56996FC98}"/>
              </a:ext>
            </a:extLst>
          </p:cNvPr>
          <p:cNvSpPr>
            <a:spLocks xmlns:a="http://schemas.openxmlformats.org/drawingml/2006/main" noGrp="1"/>
          </p:cNvSpPr>
          <p:nvPr/>
        </p:nvSpPr>
        <p:spPr>
          <a:xfrm xmlns:a="http://schemas.openxmlformats.org/drawingml/2006/main">
            <a:off x="762000" y="8201025"/>
            <a:ext cx="12858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1646A"/>
                </a:solidFill>
                <a:latin typeface="Aptos"/>
                <a:ea typeface="Aptos"/>
                <a:cs typeface="Aptos"/>
              </a:defRPr>
            </a:pPr>
            <a:r>
              <a:rPr sz="1500" b="0">
                <a:solidFill>
                  <a:srgbClr val="51646A"/>
                </a:solidFill>
                <a:latin typeface="Aptos"/>
                <a:ea typeface="Aptos"/>
                <a:cs typeface="Aptos"/>
              </a:rPr>
              <a:t>PROJECT-RESET, EVIDENCE-TO-PRODUCT. Published findings concern named programmes. Proposals require review.</a:t>
            </a:r>
          </a:p>
        </p:txBody>
      </p:sp>
      <p:sp>
        <p:nvSpPr>
          <p:cNvPr id="4" name="text-3">
            <a:extLst xmlns:a="http://schemas.openxmlformats.org/drawingml/2006/main">
              <a:ext uri="{FF2B5EF4-FFF2-40B4-BE49-F238E27FC236}">
                <a16:creationId xmlns:a16="http://schemas.microsoft.com/office/drawing/2014/main" id="{0AB051CF-82A9-4A88-8A43-3BED546F87FE}"/>
              </a:ext>
            </a:extLst>
          </p:cNvPr>
          <p:cNvSpPr>
            <a:spLocks xmlns:a="http://schemas.openxmlformats.org/drawingml/2006/main" noGrp="1"/>
          </p:cNvSpPr>
          <p:nvPr/>
        </p:nvSpPr>
        <p:spPr>
          <a:xfrm xmlns:a="http://schemas.openxmlformats.org/drawingml/2006/main">
            <a:off x="14001750" y="80962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7635E"/>
                </a:solidFill>
                <a:latin typeface="Aptos"/>
                <a:ea typeface="Aptos"/>
                <a:cs typeface="Aptos"/>
              </a:defRPr>
            </a:pPr>
            <a:r>
              <a:rPr sz="1800" b="1">
                <a:solidFill>
                  <a:srgbClr val="17635E"/>
                </a:solidFill>
                <a:latin typeface="Aptos"/>
                <a:ea typeface="Aptos"/>
                <a:cs typeface="Aptos"/>
              </a:rPr>
              <a:t>05</a:t>
            </a:r>
          </a:p>
        </p:txBody>
      </p:sp>
      <p:sp>
        <p:nvSpPr>
          <p:cNvPr id="5" name="teaching-step-1">
            <a:extLst xmlns:a="http://schemas.openxmlformats.org/drawingml/2006/main">
              <a:ext uri="{FF2B5EF4-FFF2-40B4-BE49-F238E27FC236}">
                <a16:creationId xmlns:a16="http://schemas.microsoft.com/office/drawing/2014/main" id="{DA128DD1-0045-4465-ADAB-7F84C6BBBA08}"/>
              </a:ext>
            </a:extLst>
          </p:cNvPr>
          <p:cNvSpPr>
            <a:spLocks xmlns:a="http://schemas.openxmlformats.org/drawingml/2006/main" noGrp="1"/>
          </p:cNvSpPr>
          <p:nvPr/>
        </p:nvSpPr>
        <p:spPr>
          <a:xfrm xmlns:a="http://schemas.openxmlformats.org/drawingml/2006/main">
            <a:off x="762000" y="1724025"/>
            <a:ext cx="6667500" cy="2381250"/>
          </a:xfrm>
          <a:prstGeom xmlns:a="http://schemas.openxmlformats.org/drawingml/2006/main" prst="rect">
            <a:avLst/>
          </a:prstGeom>
          <a:solidFill xmlns:a="http://schemas.openxmlformats.org/drawingml/2006/main">
            <a:srgbClr val="E5EEEB"/>
          </a:solidFill>
          <a:ln xmlns:a="http://schemas.openxmlformats.org/drawingml/2006/main" w="9525">
            <a:solidFill>
              <a:srgbClr val="CFD7D5"/>
            </a:solidFill>
          </a:ln>
        </p:spPr>
      </p:sp>
      <p:sp>
        <p:nvSpPr>
          <p:cNvPr id="6" name="text-5">
            <a:extLst xmlns:a="http://schemas.openxmlformats.org/drawingml/2006/main">
              <a:ext uri="{FF2B5EF4-FFF2-40B4-BE49-F238E27FC236}">
                <a16:creationId xmlns:a16="http://schemas.microsoft.com/office/drawing/2014/main" id="{05441775-AE8D-48F3-B74E-9656091D7510}"/>
              </a:ext>
            </a:extLst>
          </p:cNvPr>
          <p:cNvSpPr>
            <a:spLocks xmlns:a="http://schemas.openxmlformats.org/drawingml/2006/main" noGrp="1"/>
          </p:cNvSpPr>
          <p:nvPr/>
        </p:nvSpPr>
        <p:spPr>
          <a:xfrm xmlns:a="http://schemas.openxmlformats.org/drawingml/2006/main">
            <a:off x="952500" y="1876425"/>
            <a:ext cx="6286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7635E"/>
                </a:solidFill>
                <a:latin typeface="Aptos"/>
                <a:ea typeface="Aptos"/>
                <a:cs typeface="Aptos"/>
              </a:defRPr>
            </a:pPr>
            <a:r>
              <a:rPr sz="2475" b="1">
                <a:solidFill>
                  <a:srgbClr val="17635E"/>
                </a:solidFill>
                <a:latin typeface="Aptos"/>
                <a:ea typeface="Aptos"/>
                <a:cs typeface="Aptos"/>
              </a:rPr>
              <a:t>1  Teacher models a request</a:t>
            </a:r>
          </a:p>
        </p:txBody>
      </p:sp>
      <p:sp>
        <p:nvSpPr>
          <p:cNvPr id="7" name="text-6">
            <a:extLst xmlns:a="http://schemas.openxmlformats.org/drawingml/2006/main">
              <a:ext uri="{FF2B5EF4-FFF2-40B4-BE49-F238E27FC236}">
                <a16:creationId xmlns:a16="http://schemas.microsoft.com/office/drawing/2014/main" id="{C4770A18-E62D-4F38-A32F-09B6F0F5840B}"/>
              </a:ext>
            </a:extLst>
          </p:cNvPr>
          <p:cNvSpPr>
            <a:spLocks xmlns:a="http://schemas.openxmlformats.org/drawingml/2006/main" noGrp="1"/>
          </p:cNvSpPr>
          <p:nvPr/>
        </p:nvSpPr>
        <p:spPr>
          <a:xfrm xmlns:a="http://schemas.openxmlformats.org/drawingml/2006/main">
            <a:off x="952500" y="2390775"/>
            <a:ext cx="6286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Paper character Ria's pattern differs.</a:t>
            </a:r>
          </a:p>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‘Please show me where to begin.’</a:t>
            </a:r>
          </a:p>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Adult: ‘Would pointing help?’</a:t>
            </a:r>
          </a:p>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A pause or another activity remains possible.</a:t>
            </a:r>
          </a:p>
        </p:txBody>
      </p:sp>
      <p:sp>
        <p:nvSpPr>
          <p:cNvPr id="8" name="teaching-step-2">
            <a:extLst xmlns:a="http://schemas.openxmlformats.org/drawingml/2006/main">
              <a:ext uri="{FF2B5EF4-FFF2-40B4-BE49-F238E27FC236}">
                <a16:creationId xmlns:a16="http://schemas.microsoft.com/office/drawing/2014/main" id="{742C6498-0D24-4E41-BDF1-A977323CB211}"/>
              </a:ext>
            </a:extLst>
          </p:cNvPr>
          <p:cNvSpPr>
            <a:spLocks xmlns:a="http://schemas.openxmlformats.org/drawingml/2006/main" noGrp="1"/>
          </p:cNvSpPr>
          <p:nvPr/>
        </p:nvSpPr>
        <p:spPr>
          <a:xfrm xmlns:a="http://schemas.openxmlformats.org/drawingml/2006/main">
            <a:off x="7810500" y="1724025"/>
            <a:ext cx="6667500" cy="2381250"/>
          </a:xfrm>
          <a:prstGeom xmlns:a="http://schemas.openxmlformats.org/drawingml/2006/main" prst="rect">
            <a:avLst/>
          </a:prstGeom>
          <a:solidFill xmlns:a="http://schemas.openxmlformats.org/drawingml/2006/main">
            <a:srgbClr val="E5EEEB"/>
          </a:solidFill>
          <a:ln xmlns:a="http://schemas.openxmlformats.org/drawingml/2006/main" w="9525">
            <a:solidFill>
              <a:srgbClr val="CFD7D5"/>
            </a:solidFill>
          </a:ln>
        </p:spPr>
      </p:sp>
      <p:sp>
        <p:nvSpPr>
          <p:cNvPr id="9" name="text-8">
            <a:extLst xmlns:a="http://schemas.openxmlformats.org/drawingml/2006/main">
              <a:ext uri="{FF2B5EF4-FFF2-40B4-BE49-F238E27FC236}">
                <a16:creationId xmlns:a16="http://schemas.microsoft.com/office/drawing/2014/main" id="{80D7A9BE-13E4-4DD1-8DFD-746EDCFAC025}"/>
              </a:ext>
            </a:extLst>
          </p:cNvPr>
          <p:cNvSpPr>
            <a:spLocks xmlns:a="http://schemas.openxmlformats.org/drawingml/2006/main" noGrp="1"/>
          </p:cNvSpPr>
          <p:nvPr/>
        </p:nvSpPr>
        <p:spPr>
          <a:xfrm xmlns:a="http://schemas.openxmlformats.org/drawingml/2006/main">
            <a:off x="8001000" y="1876425"/>
            <a:ext cx="6286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7635E"/>
                </a:solidFill>
                <a:latin typeface="Aptos"/>
                <a:ea typeface="Aptos"/>
                <a:cs typeface="Aptos"/>
              </a:defRPr>
            </a:pPr>
            <a:r>
              <a:rPr sz="2475" b="1">
                <a:solidFill>
                  <a:srgbClr val="17635E"/>
                </a:solidFill>
                <a:latin typeface="Aptos"/>
                <a:ea typeface="Aptos"/>
                <a:cs typeface="Aptos"/>
              </a:rPr>
              <a:t>2  Child chooses and explains</a:t>
            </a:r>
          </a:p>
        </p:txBody>
      </p:sp>
      <p:sp>
        <p:nvSpPr>
          <p:cNvPr id="10" name="text-9">
            <a:extLst xmlns:a="http://schemas.openxmlformats.org/drawingml/2006/main">
              <a:ext uri="{FF2B5EF4-FFF2-40B4-BE49-F238E27FC236}">
                <a16:creationId xmlns:a16="http://schemas.microsoft.com/office/drawing/2014/main" id="{9D79BC84-906F-4C4D-86A8-7B232F20BE1C}"/>
              </a:ext>
            </a:extLst>
          </p:cNvPr>
          <p:cNvSpPr>
            <a:spLocks xmlns:a="http://schemas.openxmlformats.org/drawingml/2006/main" noGrp="1"/>
          </p:cNvSpPr>
          <p:nvPr/>
        </p:nvSpPr>
        <p:spPr>
          <a:xfrm xmlns:a="http://schemas.openxmlformats.org/drawingml/2006/main">
            <a:off x="8001000" y="2390775"/>
            <a:ext cx="6286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‘Please point. I will choose the piece.’</a:t>
            </a:r>
          </a:p>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Partner replies. Learner checks: ‘Do you mean this first place?’</a:t>
            </a:r>
          </a:p>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Chooses a step and gives a reason in an accessible mode.</a:t>
            </a:r>
          </a:p>
        </p:txBody>
      </p:sp>
      <p:sp>
        <p:nvSpPr>
          <p:cNvPr id="11" name="teaching-step-3">
            <a:extLst xmlns:a="http://schemas.openxmlformats.org/drawingml/2006/main">
              <a:ext uri="{FF2B5EF4-FFF2-40B4-BE49-F238E27FC236}">
                <a16:creationId xmlns:a16="http://schemas.microsoft.com/office/drawing/2014/main" id="{2FA8CCF5-D70A-4B70-9F19-5B21CD553AD3}"/>
              </a:ext>
            </a:extLst>
          </p:cNvPr>
          <p:cNvSpPr>
            <a:spLocks xmlns:a="http://schemas.openxmlformats.org/drawingml/2006/main" noGrp="1"/>
          </p:cNvSpPr>
          <p:nvPr/>
        </p:nvSpPr>
        <p:spPr>
          <a:xfrm xmlns:a="http://schemas.openxmlformats.org/drawingml/2006/main">
            <a:off x="762000" y="4324350"/>
            <a:ext cx="6667500" cy="2381250"/>
          </a:xfrm>
          <a:prstGeom xmlns:a="http://schemas.openxmlformats.org/drawingml/2006/main" prst="rect">
            <a:avLst/>
          </a:prstGeom>
          <a:solidFill xmlns:a="http://schemas.openxmlformats.org/drawingml/2006/main">
            <a:srgbClr val="E5EEEB"/>
          </a:solidFill>
          <a:ln xmlns:a="http://schemas.openxmlformats.org/drawingml/2006/main" w="9525">
            <a:solidFill>
              <a:srgbClr val="CFD7D5"/>
            </a:solidFill>
          </a:ln>
        </p:spPr>
      </p:sp>
      <p:sp>
        <p:nvSpPr>
          <p:cNvPr id="12" name="text-11">
            <a:extLst xmlns:a="http://schemas.openxmlformats.org/drawingml/2006/main">
              <a:ext uri="{FF2B5EF4-FFF2-40B4-BE49-F238E27FC236}">
                <a16:creationId xmlns:a16="http://schemas.microsoft.com/office/drawing/2014/main" id="{329053CB-F1EF-4AF7-9332-A92DF0ACF49E}"/>
              </a:ext>
            </a:extLst>
          </p:cNvPr>
          <p:cNvSpPr>
            <a:spLocks xmlns:a="http://schemas.openxmlformats.org/drawingml/2006/main" noGrp="1"/>
          </p:cNvSpPr>
          <p:nvPr/>
        </p:nvSpPr>
        <p:spPr>
          <a:xfrm xmlns:a="http://schemas.openxmlformats.org/drawingml/2006/main">
            <a:off x="952500" y="4476750"/>
            <a:ext cx="6286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7635E"/>
                </a:solidFill>
                <a:latin typeface="Aptos"/>
                <a:ea typeface="Aptos"/>
                <a:cs typeface="Aptos"/>
              </a:defRPr>
            </a:pPr>
            <a:r>
              <a:rPr sz="2475" b="1">
                <a:solidFill>
                  <a:srgbClr val="17635E"/>
                </a:solidFill>
                <a:latin typeface="Aptos"/>
                <a:ea typeface="Aptos"/>
                <a:cs typeface="Aptos"/>
              </a:rPr>
              <a:t>3  New task needs information</a:t>
            </a:r>
          </a:p>
        </p:txBody>
      </p:sp>
      <p:sp>
        <p:nvSpPr>
          <p:cNvPr id="13" name="text-12">
            <a:extLst xmlns:a="http://schemas.openxmlformats.org/drawingml/2006/main">
              <a:ext uri="{FF2B5EF4-FFF2-40B4-BE49-F238E27FC236}">
                <a16:creationId xmlns:a16="http://schemas.microsoft.com/office/drawing/2014/main" id="{F6C2988C-CE55-43A5-BD02-85AE41D88E8D}"/>
              </a:ext>
            </a:extLst>
          </p:cNvPr>
          <p:cNvSpPr>
            <a:spLocks xmlns:a="http://schemas.openxmlformats.org/drawingml/2006/main" noGrp="1"/>
          </p:cNvSpPr>
          <p:nvPr/>
        </p:nvSpPr>
        <p:spPr>
          <a:xfrm xmlns:a="http://schemas.openxmlformats.org/drawingml/2006/main">
            <a:off x="952500" y="4991100"/>
            <a:ext cx="6286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Sam and Isha have no title words.</a:t>
            </a:r>
          </a:p>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Learner checks what is missing.</a:t>
            </a:r>
          </a:p>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Possible request: ‘Please give us the title words.’</a:t>
            </a:r>
          </a:p>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A pattern correction cannot supply them.</a:t>
            </a:r>
          </a:p>
        </p:txBody>
      </p:sp>
      <p:sp>
        <p:nvSpPr>
          <p:cNvPr id="14" name="teaching-step-4">
            <a:extLst xmlns:a="http://schemas.openxmlformats.org/drawingml/2006/main">
              <a:ext uri="{FF2B5EF4-FFF2-40B4-BE49-F238E27FC236}">
                <a16:creationId xmlns:a16="http://schemas.microsoft.com/office/drawing/2014/main" id="{D8B581E7-A35F-4B11-904E-C518D40ED17E}"/>
              </a:ext>
            </a:extLst>
          </p:cNvPr>
          <p:cNvSpPr>
            <a:spLocks xmlns:a="http://schemas.openxmlformats.org/drawingml/2006/main" noGrp="1"/>
          </p:cNvSpPr>
          <p:nvPr/>
        </p:nvSpPr>
        <p:spPr>
          <a:xfrm xmlns:a="http://schemas.openxmlformats.org/drawingml/2006/main">
            <a:off x="7810500" y="4324350"/>
            <a:ext cx="6667500" cy="2381250"/>
          </a:xfrm>
          <a:prstGeom xmlns:a="http://schemas.openxmlformats.org/drawingml/2006/main" prst="rect">
            <a:avLst/>
          </a:prstGeom>
          <a:solidFill xmlns:a="http://schemas.openxmlformats.org/drawingml/2006/main">
            <a:srgbClr val="E5EEEB"/>
          </a:solidFill>
          <a:ln xmlns:a="http://schemas.openxmlformats.org/drawingml/2006/main" w="9525">
            <a:solidFill>
              <a:srgbClr val="CFD7D5"/>
            </a:solidFill>
          </a:ln>
        </p:spPr>
      </p:sp>
      <p:sp>
        <p:nvSpPr>
          <p:cNvPr id="15" name="text-14">
            <a:extLst xmlns:a="http://schemas.openxmlformats.org/drawingml/2006/main">
              <a:ext uri="{FF2B5EF4-FFF2-40B4-BE49-F238E27FC236}">
                <a16:creationId xmlns:a16="http://schemas.microsoft.com/office/drawing/2014/main" id="{6FDD7235-A4DC-4A33-A73D-4CF100EA70F0}"/>
              </a:ext>
            </a:extLst>
          </p:cNvPr>
          <p:cNvSpPr>
            <a:spLocks xmlns:a="http://schemas.openxmlformats.org/drawingml/2006/main" noGrp="1"/>
          </p:cNvSpPr>
          <p:nvPr/>
        </p:nvSpPr>
        <p:spPr>
          <a:xfrm xmlns:a="http://schemas.openxmlformats.org/drawingml/2006/main">
            <a:off x="8001000" y="4476750"/>
            <a:ext cx="6286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7635E"/>
                </a:solidFill>
                <a:latin typeface="Aptos"/>
                <a:ea typeface="Aptos"/>
                <a:cs typeface="Aptos"/>
              </a:defRPr>
            </a:pPr>
            <a:r>
              <a:rPr sz="2475" b="1">
                <a:solidFill>
                  <a:srgbClr val="17635E"/>
                </a:solidFill>
                <a:latin typeface="Aptos"/>
                <a:ea typeface="Aptos"/>
                <a:cs typeface="Aptos"/>
              </a:rPr>
              <a:t>4  Adult responds and records</a:t>
            </a:r>
          </a:p>
        </p:txBody>
      </p:sp>
      <p:sp>
        <p:nvSpPr>
          <p:cNvPr id="16" name="text-15">
            <a:extLst xmlns:a="http://schemas.openxmlformats.org/drawingml/2006/main">
              <a:ext uri="{FF2B5EF4-FFF2-40B4-BE49-F238E27FC236}">
                <a16:creationId xmlns:a16="http://schemas.microsoft.com/office/drawing/2014/main" id="{49FFAECE-27A2-4F1A-871A-1B4BDD408BE0}"/>
              </a:ext>
            </a:extLst>
          </p:cNvPr>
          <p:cNvSpPr>
            <a:spLocks xmlns:a="http://schemas.openxmlformats.org/drawingml/2006/main" noGrp="1"/>
          </p:cNvSpPr>
          <p:nvPr/>
        </p:nvSpPr>
        <p:spPr>
          <a:xfrm xmlns:a="http://schemas.openxmlformats.org/drawingml/2006/main">
            <a:off x="8001000" y="4991100"/>
            <a:ext cx="6286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Adult supplies accessible title words after the request. Learner chooses a next step.</a:t>
            </a:r>
          </a:p>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Record choice, cue and prior answer exposure.</a:t>
            </a:r>
          </a:p>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No adult response? Fix the provision.</a:t>
            </a:r>
          </a:p>
        </p:txBody>
      </p:sp>
      <p:sp>
        <p:nvSpPr>
          <p:cNvPr id="17" name="text-16">
            <a:extLst xmlns:a="http://schemas.openxmlformats.org/drawingml/2006/main">
              <a:ext uri="{FF2B5EF4-FFF2-40B4-BE49-F238E27FC236}">
                <a16:creationId xmlns:a16="http://schemas.microsoft.com/office/drawing/2014/main" id="{E1A0FCFB-6EF3-4256-948B-39D9698A8C60}"/>
              </a:ext>
            </a:extLst>
          </p:cNvPr>
          <p:cNvSpPr>
            <a:spLocks xmlns:a="http://schemas.openxmlformats.org/drawingml/2006/main" noGrp="1"/>
          </p:cNvSpPr>
          <p:nvPr/>
        </p:nvSpPr>
        <p:spPr>
          <a:xfrm xmlns:a="http://schemas.openxmlformats.org/drawingml/2006/main">
            <a:off x="762000" y="6858000"/>
            <a:ext cx="13716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A31"/>
                </a:solidFill>
                <a:latin typeface="Aptos"/>
                <a:ea typeface="Aptos"/>
                <a:cs typeface="Aptos"/>
              </a:defRPr>
            </a:pPr>
            <a:r>
              <a:rPr sz="2175" b="0">
                <a:solidFill>
                  <a:srgbClr val="172A31"/>
                </a:solidFill>
                <a:latin typeface="Aptos"/>
                <a:ea typeface="Aptos"/>
                <a:cs typeface="Aptos"/>
              </a:rPr>
              <a:t>Respect and truthfulness in a separate found-item task: give a fact-linked account, listen to correction and choose a feasible return/help action. Greeting alternatives preserve dignity.</a:t>
            </a:r>
          </a:p>
        </p:txBody>
      </p:sp>
      <p:sp>
        <p:nvSpPr>
          <p:cNvPr id="18" name="text-17">
            <a:extLst xmlns:a="http://schemas.openxmlformats.org/drawingml/2006/main">
              <a:ext uri="{FF2B5EF4-FFF2-40B4-BE49-F238E27FC236}">
                <a16:creationId xmlns:a16="http://schemas.microsoft.com/office/drawing/2014/main" id="{7045663E-EFFF-436B-85E2-2F9FF3DF7098}"/>
              </a:ext>
            </a:extLst>
          </p:cNvPr>
          <p:cNvSpPr>
            <a:spLocks xmlns:a="http://schemas.openxmlformats.org/drawingml/2006/main" noGrp="1"/>
          </p:cNvSpPr>
          <p:nvPr/>
        </p:nvSpPr>
        <p:spPr>
          <a:xfrm xmlns:a="http://schemas.openxmlformats.org/drawingml/2006/main">
            <a:off x="762000" y="7677150"/>
            <a:ext cx="13716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635E"/>
                </a:solidFill>
                <a:latin typeface="Aptos"/>
                <a:ea typeface="Aptos"/>
                <a:cs typeface="Aptos"/>
              </a:defRPr>
            </a:pPr>
            <a:r>
              <a:rPr sz="2025" b="1">
                <a:solidFill>
                  <a:srgbClr val="17635E"/>
                </a:solidFill>
                <a:latin typeface="Aptos"/>
                <a:ea typeface="Aptos"/>
                <a:cs typeface="Aptos"/>
              </a:rPr>
              <a:t>A fictional correct answer is practice evidence. It does not establish real distress coping, honest character or sustained transfer.</a:t>
            </a:r>
          </a:p>
        </p:txBody>
      </p:sp>
    </p:spTree>
    <p:extLst>
      <p:ext uri="{BB962C8B-B14F-4D97-AF65-F5344CB8AC3E}">
        <p14:creationId xmlns:p14="http://schemas.microsoft.com/office/powerpoint/2010/main" val="1236203913"/>
      </p:ext>
    </p:extLst>
  </p:cSld>
</p:sld>
</file>

<file path=ppt/slides/slide6.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D641565B-3E06-463E-96D1-D87954C5B588}"/>
              </a:ext>
            </a:extLst>
          </p:cNvPr>
          <p:cNvSpPr>
            <a:spLocks xmlns:a="http://schemas.openxmlformats.org/drawingml/2006/main" noGrp="1"/>
          </p:cNvSpPr>
          <p:nvPr/>
        </p:nvSpPr>
        <p:spPr>
          <a:xfrm xmlns:a="http://schemas.openxmlformats.org/drawingml/2006/main">
            <a:off x="762000" y="381000"/>
            <a:ext cx="13716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72A31"/>
                </a:solidFill>
                <a:latin typeface="Aptos"/>
                <a:ea typeface="Aptos"/>
                <a:cs typeface="Aptos"/>
              </a:defRPr>
            </a:pPr>
            <a:r>
              <a:rPr sz="3600" b="1">
                <a:solidFill>
                  <a:srgbClr val="172A31"/>
                </a:solidFill>
                <a:latin typeface="Aptos"/>
                <a:ea typeface="Aptos"/>
                <a:cs typeface="Aptos"/>
              </a:rPr>
              <a:t>What a department could commission</a:t>
            </a:r>
          </a:p>
        </p:txBody>
      </p:sp>
      <p:sp>
        <p:nvSpPr>
          <p:cNvPr id="2" name="text-1">
            <a:extLst xmlns:a="http://schemas.openxmlformats.org/drawingml/2006/main">
              <a:ext uri="{FF2B5EF4-FFF2-40B4-BE49-F238E27FC236}">
                <a16:creationId xmlns:a16="http://schemas.microsoft.com/office/drawing/2014/main" id="{C056333C-D08A-44FA-BA79-7F1BCDD64B04}"/>
              </a:ext>
            </a:extLst>
          </p:cNvPr>
          <p:cNvSpPr>
            <a:spLocks xmlns:a="http://schemas.openxmlformats.org/drawingml/2006/main" noGrp="1"/>
          </p:cNvSpPr>
          <p:nvPr/>
        </p:nvSpPr>
        <p:spPr>
          <a:xfrm xmlns:a="http://schemas.openxmlformats.org/drawingml/2006/main">
            <a:off x="762000" y="1076325"/>
            <a:ext cx="1371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51646A"/>
                </a:solidFill>
                <a:latin typeface="Aptos"/>
                <a:ea typeface="Aptos"/>
                <a:cs typeface="Aptos"/>
              </a:defRPr>
            </a:pPr>
            <a:r>
              <a:rPr sz="2175" b="0">
                <a:solidFill>
                  <a:srgbClr val="51646A"/>
                </a:solidFill>
                <a:latin typeface="Aptos"/>
                <a:ea typeface="Aptos"/>
                <a:cs typeface="Aptos"/>
              </a:rPr>
              <a:t>A bounded development package with inspectable deliverables</a:t>
            </a:r>
          </a:p>
        </p:txBody>
      </p:sp>
      <p:sp>
        <p:nvSpPr>
          <p:cNvPr id="3" name="text-2">
            <a:extLst xmlns:a="http://schemas.openxmlformats.org/drawingml/2006/main">
              <a:ext uri="{FF2B5EF4-FFF2-40B4-BE49-F238E27FC236}">
                <a16:creationId xmlns:a16="http://schemas.microsoft.com/office/drawing/2014/main" id="{A7EBDC53-68B8-4277-8066-0B6DCEA4472C}"/>
              </a:ext>
            </a:extLst>
          </p:cNvPr>
          <p:cNvSpPr>
            <a:spLocks xmlns:a="http://schemas.openxmlformats.org/drawingml/2006/main" noGrp="1"/>
          </p:cNvSpPr>
          <p:nvPr/>
        </p:nvSpPr>
        <p:spPr>
          <a:xfrm xmlns:a="http://schemas.openxmlformats.org/drawingml/2006/main">
            <a:off x="762000" y="8201025"/>
            <a:ext cx="12858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1646A"/>
                </a:solidFill>
                <a:latin typeface="Aptos"/>
                <a:ea typeface="Aptos"/>
                <a:cs typeface="Aptos"/>
              </a:defRPr>
            </a:pPr>
            <a:r>
              <a:rPr sz="1500" b="0">
                <a:solidFill>
                  <a:srgbClr val="51646A"/>
                </a:solidFill>
                <a:latin typeface="Aptos"/>
                <a:ea typeface="Aptos"/>
                <a:cs typeface="Aptos"/>
              </a:rPr>
              <a:t>PROJECT-RESET, EVIDENCE-TO-PRODUCT, META-ANALYSIS-PROTOCOL. Published findings concern named programmes. Proposals require review.</a:t>
            </a:r>
          </a:p>
        </p:txBody>
      </p:sp>
      <p:sp>
        <p:nvSpPr>
          <p:cNvPr id="4" name="text-3">
            <a:extLst xmlns:a="http://schemas.openxmlformats.org/drawingml/2006/main">
              <a:ext uri="{FF2B5EF4-FFF2-40B4-BE49-F238E27FC236}">
                <a16:creationId xmlns:a16="http://schemas.microsoft.com/office/drawing/2014/main" id="{C4DF7817-B476-42FF-B5F8-F63E0010A71C}"/>
              </a:ext>
            </a:extLst>
          </p:cNvPr>
          <p:cNvSpPr>
            <a:spLocks xmlns:a="http://schemas.openxmlformats.org/drawingml/2006/main" noGrp="1"/>
          </p:cNvSpPr>
          <p:nvPr/>
        </p:nvSpPr>
        <p:spPr>
          <a:xfrm xmlns:a="http://schemas.openxmlformats.org/drawingml/2006/main">
            <a:off x="14001750" y="80962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7635E"/>
                </a:solidFill>
                <a:latin typeface="Aptos"/>
                <a:ea typeface="Aptos"/>
                <a:cs typeface="Aptos"/>
              </a:defRPr>
            </a:pPr>
            <a:r>
              <a:rPr sz="1800" b="1">
                <a:solidFill>
                  <a:srgbClr val="17635E"/>
                </a:solidFill>
                <a:latin typeface="Aptos"/>
                <a:ea typeface="Aptos"/>
                <a:cs typeface="Aptos"/>
              </a:rPr>
              <a:t>06</a:t>
            </a:r>
          </a:p>
        </p:txBody>
      </p:sp>
      <p:sp>
        <p:nvSpPr>
          <p:cNvPr id="5" name="text-4">
            <a:extLst xmlns:a="http://schemas.openxmlformats.org/drawingml/2006/main">
              <a:ext uri="{FF2B5EF4-FFF2-40B4-BE49-F238E27FC236}">
                <a16:creationId xmlns:a16="http://schemas.microsoft.com/office/drawing/2014/main" id="{3CB7B8B2-92C5-4C37-B465-51E1FADC33FA}"/>
              </a:ext>
            </a:extLst>
          </p:cNvPr>
          <p:cNvSpPr>
            <a:spLocks xmlns:a="http://schemas.openxmlformats.org/drawingml/2006/main" noGrp="1"/>
          </p:cNvSpPr>
          <p:nvPr/>
        </p:nvSpPr>
        <p:spPr>
          <a:xfrm xmlns:a="http://schemas.openxmlformats.org/drawingml/2006/main">
            <a:off x="762000" y="1819275"/>
            <a:ext cx="3714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17635E"/>
                </a:solidFill>
                <a:latin typeface="Aptos"/>
                <a:ea typeface="Aptos"/>
                <a:cs typeface="Aptos"/>
              </a:defRPr>
            </a:pPr>
            <a:r>
              <a:rPr sz="2625" b="1">
                <a:solidFill>
                  <a:srgbClr val="17635E"/>
                </a:solidFill>
                <a:latin typeface="Aptos"/>
                <a:ea typeface="Aptos"/>
                <a:cs typeface="Aptos"/>
              </a:rPr>
              <a:t>Curriculum and localisation</a:t>
            </a:r>
          </a:p>
        </p:txBody>
      </p:sp>
      <p:sp>
        <p:nvSpPr>
          <p:cNvPr id="6" name="text-5">
            <a:extLst xmlns:a="http://schemas.openxmlformats.org/drawingml/2006/main">
              <a:ext uri="{FF2B5EF4-FFF2-40B4-BE49-F238E27FC236}">
                <a16:creationId xmlns:a16="http://schemas.microsoft.com/office/drawing/2014/main" id="{8576D32C-B7F4-4416-B15A-6C0A427A484C}"/>
              </a:ext>
            </a:extLst>
          </p:cNvPr>
          <p:cNvSpPr>
            <a:spLocks xmlns:a="http://schemas.openxmlformats.org/drawingml/2006/main" noGrp="1"/>
          </p:cNvSpPr>
          <p:nvPr/>
        </p:nvSpPr>
        <p:spPr>
          <a:xfrm xmlns:a="http://schemas.openxmlformats.org/drawingml/2006/main">
            <a:off x="4667250" y="1819275"/>
            <a:ext cx="981075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A31"/>
                </a:solidFill>
                <a:latin typeface="Aptos"/>
                <a:ea typeface="Aptos"/>
                <a:cs typeface="Aptos"/>
              </a:defRPr>
            </a:pPr>
            <a:r>
              <a:rPr sz="2475" b="0">
                <a:solidFill>
                  <a:srgbClr val="172A31"/>
                </a:solidFill>
                <a:latin typeface="Aptos"/>
                <a:ea typeface="Aptos"/>
                <a:cs typeface="Aptos"/>
              </a:rPr>
              <a:t>A reviewed age progression and representative complete units across all five areas. Learner/teacher materials in agreed languages and accessible modes.</a:t>
            </a:r>
          </a:p>
        </p:txBody>
      </p:sp>
      <p:sp>
        <p:nvSpPr>
          <p:cNvPr id="7" name="text-6">
            <a:extLst xmlns:a="http://schemas.openxmlformats.org/drawingml/2006/main">
              <a:ext uri="{FF2B5EF4-FFF2-40B4-BE49-F238E27FC236}">
                <a16:creationId xmlns:a16="http://schemas.microsoft.com/office/drawing/2014/main" id="{CBE57DED-8D2C-433D-AF45-9D02805669C6}"/>
              </a:ext>
            </a:extLst>
          </p:cNvPr>
          <p:cNvSpPr>
            <a:spLocks xmlns:a="http://schemas.openxmlformats.org/drawingml/2006/main" noGrp="1"/>
          </p:cNvSpPr>
          <p:nvPr/>
        </p:nvSpPr>
        <p:spPr>
          <a:xfrm xmlns:a="http://schemas.openxmlformats.org/drawingml/2006/main">
            <a:off x="762000" y="3143250"/>
            <a:ext cx="3714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17635E"/>
                </a:solidFill>
                <a:latin typeface="Aptos"/>
                <a:ea typeface="Aptos"/>
                <a:cs typeface="Aptos"/>
              </a:defRPr>
            </a:pPr>
            <a:r>
              <a:rPr sz="2625" b="1">
                <a:solidFill>
                  <a:srgbClr val="17635E"/>
                </a:solidFill>
                <a:latin typeface="Aptos"/>
                <a:ea typeface="Aptos"/>
                <a:cs typeface="Aptos"/>
              </a:rPr>
              <a:t>Adult delivery and support</a:t>
            </a:r>
          </a:p>
        </p:txBody>
      </p:sp>
      <p:sp>
        <p:nvSpPr>
          <p:cNvPr id="8" name="text-7">
            <a:extLst xmlns:a="http://schemas.openxmlformats.org/drawingml/2006/main">
              <a:ext uri="{FF2B5EF4-FFF2-40B4-BE49-F238E27FC236}">
                <a16:creationId xmlns:a16="http://schemas.microsoft.com/office/drawing/2014/main" id="{428A1BA0-B1E3-4045-99E1-15F704BF8BED}"/>
              </a:ext>
            </a:extLst>
          </p:cNvPr>
          <p:cNvSpPr>
            <a:spLocks xmlns:a="http://schemas.openxmlformats.org/drawingml/2006/main" noGrp="1"/>
          </p:cNvSpPr>
          <p:nvPr/>
        </p:nvSpPr>
        <p:spPr>
          <a:xfrm xmlns:a="http://schemas.openxmlformats.org/drawingml/2006/main">
            <a:off x="4667250" y="3143250"/>
            <a:ext cx="981075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A31"/>
                </a:solidFill>
                <a:latin typeface="Aptos"/>
                <a:ea typeface="Aptos"/>
                <a:cs typeface="Aptos"/>
              </a:defRPr>
            </a:pPr>
            <a:r>
              <a:rPr sz="2475" b="0">
                <a:solidFill>
                  <a:srgbClr val="172A31"/>
                </a:solidFill>
                <a:latin typeface="Aptos"/>
                <a:ea typeface="Aptos"/>
                <a:cs typeface="Aptos"/>
              </a:rPr>
              <a:t>Exact models, observed teacher rehearsal, protected duties, coaching/response route, cover, facilities and workload records.</a:t>
            </a:r>
          </a:p>
        </p:txBody>
      </p:sp>
      <p:sp>
        <p:nvSpPr>
          <p:cNvPr id="9" name="text-8">
            <a:extLst xmlns:a="http://schemas.openxmlformats.org/drawingml/2006/main">
              <a:ext uri="{FF2B5EF4-FFF2-40B4-BE49-F238E27FC236}">
                <a16:creationId xmlns:a16="http://schemas.microsoft.com/office/drawing/2014/main" id="{1ED27054-FA79-4E12-BA9A-4D4BC6691C72}"/>
              </a:ext>
            </a:extLst>
          </p:cNvPr>
          <p:cNvSpPr>
            <a:spLocks xmlns:a="http://schemas.openxmlformats.org/drawingml/2006/main" noGrp="1"/>
          </p:cNvSpPr>
          <p:nvPr/>
        </p:nvSpPr>
        <p:spPr>
          <a:xfrm xmlns:a="http://schemas.openxmlformats.org/drawingml/2006/main">
            <a:off x="762000" y="4467225"/>
            <a:ext cx="37147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17635E"/>
                </a:solidFill>
                <a:latin typeface="Aptos"/>
                <a:ea typeface="Aptos"/>
                <a:cs typeface="Aptos"/>
              </a:defRPr>
            </a:pPr>
            <a:r>
              <a:rPr sz="2625" b="1">
                <a:solidFill>
                  <a:srgbClr val="17635E"/>
                </a:solidFill>
                <a:latin typeface="Aptos"/>
                <a:ea typeface="Aptos"/>
                <a:cs typeface="Aptos"/>
              </a:rPr>
              <a:t>Fair evaluation and costs</a:t>
            </a:r>
          </a:p>
        </p:txBody>
      </p:sp>
      <p:sp>
        <p:nvSpPr>
          <p:cNvPr id="10" name="text-9">
            <a:extLst xmlns:a="http://schemas.openxmlformats.org/drawingml/2006/main">
              <a:ext uri="{FF2B5EF4-FFF2-40B4-BE49-F238E27FC236}">
                <a16:creationId xmlns:a16="http://schemas.microsoft.com/office/drawing/2014/main" id="{292DAA3B-30E9-45AD-9D47-70EE88ABC7B5}"/>
              </a:ext>
            </a:extLst>
          </p:cNvPr>
          <p:cNvSpPr>
            <a:spLocks xmlns:a="http://schemas.openxmlformats.org/drawingml/2006/main" noGrp="1"/>
          </p:cNvSpPr>
          <p:nvPr/>
        </p:nvSpPr>
        <p:spPr>
          <a:xfrm xmlns:a="http://schemas.openxmlformats.org/drawingml/2006/main">
            <a:off x="4667250" y="4467225"/>
            <a:ext cx="981075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A31"/>
                </a:solidFill>
                <a:latin typeface="Aptos"/>
                <a:ea typeface="Aptos"/>
                <a:cs typeface="Aptos"/>
              </a:defRPr>
            </a:pPr>
            <a:r>
              <a:rPr sz="2475" b="0">
                <a:solidFill>
                  <a:srgbClr val="172A31"/>
                </a:solidFill>
                <a:latin typeface="Aptos"/>
                <a:ea typeface="Aptos"/>
                <a:cs typeface="Aptos"/>
              </a:rPr>
              <a:t>Independent comparison plan, feasibility records, full incremental cost report and an expand/revise/stop recommendation.</a:t>
            </a:r>
          </a:p>
        </p:txBody>
      </p:sp>
      <p:sp>
        <p:nvSpPr>
          <p:cNvPr id="11" name="text-10">
            <a:extLst xmlns:a="http://schemas.openxmlformats.org/drawingml/2006/main">
              <a:ext uri="{FF2B5EF4-FFF2-40B4-BE49-F238E27FC236}">
                <a16:creationId xmlns:a16="http://schemas.microsoft.com/office/drawing/2014/main" id="{E0FEE050-04A8-40CE-B57C-CFDCD0578DE1}"/>
              </a:ext>
            </a:extLst>
          </p:cNvPr>
          <p:cNvSpPr>
            <a:spLocks xmlns:a="http://schemas.openxmlformats.org/drawingml/2006/main" noGrp="1"/>
          </p:cNvSpPr>
          <p:nvPr/>
        </p:nvSpPr>
        <p:spPr>
          <a:xfrm xmlns:a="http://schemas.openxmlformats.org/drawingml/2006/main">
            <a:off x="762000" y="5934075"/>
            <a:ext cx="13716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72A31"/>
                </a:solidFill>
                <a:latin typeface="Aptos"/>
                <a:ea typeface="Aptos"/>
                <a:cs typeface="Aptos"/>
              </a:defRPr>
            </a:pPr>
            <a:r>
              <a:rPr sz="2475" b="1">
                <a:solidFill>
                  <a:srgbClr val="172A31"/>
                </a:solidFill>
                <a:latin typeface="Aptos"/>
                <a:ea typeface="Aptos"/>
                <a:cs typeface="Aptos"/>
              </a:rPr>
              <a:t>Acceptance asks: Can a child explain and apply the selected capability in a changed safe task? Can adults deliver it? Is added learning worth the workload and cost?</a:t>
            </a:r>
          </a:p>
        </p:txBody>
      </p:sp>
      <p:sp>
        <p:nvSpPr>
          <p:cNvPr id="12" name="text-11">
            <a:extLst xmlns:a="http://schemas.openxmlformats.org/drawingml/2006/main">
              <a:ext uri="{FF2B5EF4-FFF2-40B4-BE49-F238E27FC236}">
                <a16:creationId xmlns:a16="http://schemas.microsoft.com/office/drawing/2014/main" id="{AAC19C43-543C-4478-8861-B21689978498}"/>
              </a:ext>
            </a:extLst>
          </p:cNvPr>
          <p:cNvSpPr>
            <a:spLocks xmlns:a="http://schemas.openxmlformats.org/drawingml/2006/main" noGrp="1"/>
          </p:cNvSpPr>
          <p:nvPr/>
        </p:nvSpPr>
        <p:spPr>
          <a:xfrm xmlns:a="http://schemas.openxmlformats.org/drawingml/2006/main">
            <a:off x="762000" y="7058025"/>
            <a:ext cx="1371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51646A"/>
                </a:solidFill>
                <a:latin typeface="Aptos"/>
                <a:ea typeface="Aptos"/>
                <a:cs typeface="Aptos"/>
              </a:defRPr>
            </a:pPr>
            <a:r>
              <a:rPr sz="2100" b="0">
                <a:solidFill>
                  <a:srgbClr val="51646A"/>
                </a:solidFill>
                <a:latin typeface="Aptos"/>
                <a:ea typeface="Aptos"/>
                <a:cs typeface="Aptos"/>
              </a:rPr>
              <a:t>Agree schools, grades, term, languages, rights/licence, materials, support hours, record custody, review owners, payment and exit conditions.</a:t>
            </a:r>
          </a:p>
        </p:txBody>
      </p:sp>
      <p:sp>
        <p:nvSpPr>
          <p:cNvPr id="13" name="text-12">
            <a:extLst xmlns:a="http://schemas.openxmlformats.org/drawingml/2006/main">
              <a:ext uri="{FF2B5EF4-FFF2-40B4-BE49-F238E27FC236}">
                <a16:creationId xmlns:a16="http://schemas.microsoft.com/office/drawing/2014/main" id="{6866D5D9-BAD7-4518-BC68-64E59CCF12CC}"/>
              </a:ext>
            </a:extLst>
          </p:cNvPr>
          <p:cNvSpPr>
            <a:spLocks xmlns:a="http://schemas.openxmlformats.org/drawingml/2006/main" noGrp="1"/>
          </p:cNvSpPr>
          <p:nvPr/>
        </p:nvSpPr>
        <p:spPr>
          <a:xfrm xmlns:a="http://schemas.openxmlformats.org/drawingml/2006/main">
            <a:off x="762000" y="7753350"/>
            <a:ext cx="13716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635E"/>
                </a:solidFill>
                <a:latin typeface="Aptos"/>
                <a:ea typeface="Aptos"/>
                <a:cs typeface="Aptos"/>
              </a:defRPr>
            </a:pPr>
            <a:r>
              <a:rPr sz="1875" b="1">
                <a:solidFill>
                  <a:srgbClr val="17635E"/>
                </a:solidFill>
                <a:latin typeface="Aptos"/>
                <a:ea typeface="Aptos"/>
                <a:cs typeface="Aptos"/>
              </a:rPr>
              <a:t>Price, sites, staffing intensity and impact are unresolved. Six Body practices need distinct reviewed content and usable opportunities.</a:t>
            </a:r>
          </a:p>
        </p:txBody>
      </p:sp>
    </p:spTree>
    <p:extLst>
      <p:ext uri="{BB962C8B-B14F-4D97-AF65-F5344CB8AC3E}">
        <p14:creationId xmlns:p14="http://schemas.microsoft.com/office/powerpoint/2010/main" val="1607761198"/>
      </p:ext>
    </p:extLst>
  </p:cSld>
</p:sld>
</file>

<file path=ppt/slides/slide7.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0F416EC0-BA2D-4D58-9379-8794AFADCDFD}"/>
              </a:ext>
            </a:extLst>
          </p:cNvPr>
          <p:cNvSpPr>
            <a:spLocks xmlns:a="http://schemas.openxmlformats.org/drawingml/2006/main" noGrp="1"/>
          </p:cNvSpPr>
          <p:nvPr/>
        </p:nvSpPr>
        <p:spPr>
          <a:xfrm xmlns:a="http://schemas.openxmlformats.org/drawingml/2006/main">
            <a:off x="762000" y="381000"/>
            <a:ext cx="13716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72A31"/>
                </a:solidFill>
                <a:latin typeface="Aptos"/>
                <a:ea typeface="Aptos"/>
                <a:cs typeface="Aptos"/>
              </a:defRPr>
            </a:pPr>
            <a:r>
              <a:rPr sz="3600" b="1">
                <a:solidFill>
                  <a:srgbClr val="172A31"/>
                </a:solidFill>
                <a:latin typeface="Aptos"/>
                <a:ea typeface="Aptos"/>
                <a:cs typeface="Aptos"/>
              </a:rPr>
              <a:t>Development stages and decision gates</a:t>
            </a:r>
          </a:p>
        </p:txBody>
      </p:sp>
      <p:sp>
        <p:nvSpPr>
          <p:cNvPr id="2" name="text-1">
            <a:extLst xmlns:a="http://schemas.openxmlformats.org/drawingml/2006/main">
              <a:ext uri="{FF2B5EF4-FFF2-40B4-BE49-F238E27FC236}">
                <a16:creationId xmlns:a16="http://schemas.microsoft.com/office/drawing/2014/main" id="{1D527B35-0A16-4D85-AAD1-5880A6323DC7}"/>
              </a:ext>
            </a:extLst>
          </p:cNvPr>
          <p:cNvSpPr>
            <a:spLocks xmlns:a="http://schemas.openxmlformats.org/drawingml/2006/main" noGrp="1"/>
          </p:cNvSpPr>
          <p:nvPr/>
        </p:nvSpPr>
        <p:spPr>
          <a:xfrm xmlns:a="http://schemas.openxmlformats.org/drawingml/2006/main">
            <a:off x="762000" y="8201025"/>
            <a:ext cx="12858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1646A"/>
                </a:solidFill>
                <a:latin typeface="Aptos"/>
                <a:ea typeface="Aptos"/>
                <a:cs typeface="Aptos"/>
              </a:defRPr>
            </a:pPr>
            <a:r>
              <a:rPr sz="1500" b="0">
                <a:solidFill>
                  <a:srgbClr val="51646A"/>
                </a:solidFill>
                <a:latin typeface="Aptos"/>
                <a:ea typeface="Aptos"/>
                <a:cs typeface="Aptos"/>
              </a:rPr>
              <a:t>PROJECT-RESET, EVIDENCE-TO-PRODUCT, META-ANALYSIS-PROTOCOL. Published findings concern named programmes. Proposals require review.</a:t>
            </a:r>
          </a:p>
        </p:txBody>
      </p:sp>
      <p:sp>
        <p:nvSpPr>
          <p:cNvPr id="3" name="text-2">
            <a:extLst xmlns:a="http://schemas.openxmlformats.org/drawingml/2006/main">
              <a:ext uri="{FF2B5EF4-FFF2-40B4-BE49-F238E27FC236}">
                <a16:creationId xmlns:a16="http://schemas.microsoft.com/office/drawing/2014/main" id="{BDF7995A-A409-4ED1-8FEC-4FCD72D3BF5F}"/>
              </a:ext>
            </a:extLst>
          </p:cNvPr>
          <p:cNvSpPr>
            <a:spLocks xmlns:a="http://schemas.openxmlformats.org/drawingml/2006/main" noGrp="1"/>
          </p:cNvSpPr>
          <p:nvPr/>
        </p:nvSpPr>
        <p:spPr>
          <a:xfrm xmlns:a="http://schemas.openxmlformats.org/drawingml/2006/main">
            <a:off x="14001750" y="80962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7635E"/>
                </a:solidFill>
                <a:latin typeface="Aptos"/>
                <a:ea typeface="Aptos"/>
                <a:cs typeface="Aptos"/>
              </a:defRPr>
            </a:pPr>
            <a:r>
              <a:rPr sz="1800" b="1">
                <a:solidFill>
                  <a:srgbClr val="17635E"/>
                </a:solidFill>
                <a:latin typeface="Aptos"/>
                <a:ea typeface="Aptos"/>
                <a:cs typeface="Aptos"/>
              </a:rPr>
              <a:t>07</a:t>
            </a:r>
          </a:p>
        </p:txBody>
      </p:sp>
      <p:graphicFrame>
        <p:nvGraphicFramePr>
          <p:cNvPr id="11" name=""/>
          <p:cNvGraphicFramePr/>
          <p:nvPr/>
        </p:nvGraphicFramePr>
        <p:xfrm>
          <a:off xmlns:a="http://schemas.openxmlformats.org/drawingml/2006/main" x="762000" y="1438275"/>
          <a:ext xmlns:a="http://schemas.openxmlformats.org/drawingml/2006/main" cx="13716000" cy="4238625"/>
        </p:xfrm>
        <a:graphic xmlns:a="http://schemas.openxmlformats.org/drawingml/2006/main">
          <a:graphicData uri="http://schemas.openxmlformats.org/drawingml/2006/table">
            <a:tbl>
              <a:tblPr/>
              <a:tblGrid>
                <a:gridCol w="2905125"/>
                <a:gridCol w="10810875"/>
              </a:tblGrid>
              <a:tr h="552450">
                <a:tc>
                  <a:txBody>
                    <a:bodyPr>
                      <a:noAutofit/>
                    </a:bodyPr>
                    <a:lstStyle/>
                    <a:p>
                      <a:r>
                        <a:rPr sz="2175" b="1">
                          <a:solidFill>
                            <a:srgbClr val="FFFFFF"/>
                          </a:solidFill>
                          <a:latin typeface="Aptos"/>
                          <a:ea typeface="Aptos"/>
                          <a:cs typeface="Aptos"/>
                        </a:rPr>
                        <a:t>Stage</a:t>
                      </a:r>
                    </a:p>
                  </a:txBody>
                  <a:tcPr marL="91440" marR="91440" marT="45720" marB="45720">
                    <a:solidFill>
                      <a:srgbClr val="17635E"/>
                    </a:solidFill>
                  </a:tcPr>
                </a:tc>
                <a:tc>
                  <a:txBody>
                    <a:bodyPr>
                      <a:noAutofit/>
                    </a:bodyPr>
                    <a:lstStyle/>
                    <a:p>
                      <a:r>
                        <a:rPr sz="2175" b="1">
                          <a:solidFill>
                            <a:srgbClr val="FFFFFF"/>
                          </a:solidFill>
                          <a:latin typeface="Aptos"/>
                          <a:ea typeface="Aptos"/>
                          <a:cs typeface="Aptos"/>
                        </a:rPr>
                        <a:t>Evidence needed before the next commitment</a:t>
                      </a:r>
                    </a:p>
                  </a:txBody>
                  <a:tcPr marL="91440" marR="91440" marT="45720" marB="45720">
                    <a:solidFill>
                      <a:srgbClr val="17635E"/>
                    </a:solidFill>
                  </a:tcPr>
                </a:tc>
              </a:tr>
              <a:tr h="704850">
                <a:tc>
                  <a:txBody>
                    <a:bodyPr>
                      <a:noAutofit/>
                    </a:bodyPr>
                    <a:lstStyle/>
                    <a:p>
                      <a:r>
                        <a:rPr sz="2175" b="1">
                          <a:solidFill>
                            <a:srgbClr val="172A31"/>
                          </a:solidFill>
                          <a:latin typeface="Aptos"/>
                          <a:ea typeface="Aptos"/>
                          <a:cs typeface="Aptos"/>
                        </a:rPr>
                        <a:t>Develop</a:t>
                      </a:r>
                    </a:p>
                  </a:txBody>
                  <a:tcPr marL="91440" marR="91440" marT="45720" marB="45720">
                    <a:solidFill>
                      <a:srgbClr val="F8F7F3"/>
                    </a:solidFill>
                  </a:tcPr>
                </a:tc>
                <a:tc>
                  <a:txBody>
                    <a:bodyPr>
                      <a:noAutofit/>
                    </a:bodyPr>
                    <a:lstStyle/>
                    <a:p>
                      <a:r>
                        <a:rPr sz="2175" b="0">
                          <a:solidFill>
                            <a:srgbClr val="172A31"/>
                          </a:solidFill>
                          <a:latin typeface="Aptos"/>
                          <a:ea typeface="Aptos"/>
                          <a:cs typeface="Aptos"/>
                        </a:rPr>
                        <a:t>Confirm grade/context and existing provision. Review progression and complete units. Cost materials and adult duties.</a:t>
                      </a:r>
                    </a:p>
                  </a:txBody>
                  <a:tcPr marL="91440" marR="91440" marT="45720" marB="45720">
                    <a:solidFill>
                      <a:srgbClr val="F8F7F3"/>
                    </a:solidFill>
                  </a:tcPr>
                </a:tc>
              </a:tr>
              <a:tr h="704850">
                <a:tc>
                  <a:txBody>
                    <a:bodyPr>
                      <a:noAutofit/>
                    </a:bodyPr>
                    <a:lstStyle/>
                    <a:p>
                      <a:r>
                        <a:rPr sz="2175" b="1">
                          <a:solidFill>
                            <a:srgbClr val="172A31"/>
                          </a:solidFill>
                          <a:latin typeface="Aptos"/>
                          <a:ea typeface="Aptos"/>
                          <a:cs typeface="Aptos"/>
                        </a:rPr>
                        <a:t>Adult rehearsal</a:t>
                      </a:r>
                    </a:p>
                  </a:txBody>
                  <a:tcPr marL="91440" marR="91440" marT="45720" marB="45720">
                    <a:solidFill>
                      <a:srgbClr val="E5EEEB"/>
                    </a:solidFill>
                  </a:tcPr>
                </a:tc>
                <a:tc>
                  <a:txBody>
                    <a:bodyPr>
                      <a:noAutofit/>
                    </a:bodyPr>
                    <a:lstStyle/>
                    <a:p>
                      <a:r>
                        <a:rPr sz="2175" b="0">
                          <a:solidFill>
                            <a:srgbClr val="172A31"/>
                          </a:solidFill>
                          <a:latin typeface="Aptos"/>
                          <a:ea typeface="Aptos"/>
                          <a:cs typeface="Aptos"/>
                        </a:rPr>
                        <a:t>Observe models, access options, response and supervision. Record preparation, lesson, reset and support minutes.</a:t>
                      </a:r>
                    </a:p>
                  </a:txBody>
                  <a:tcPr marL="91440" marR="91440" marT="45720" marB="45720">
                    <a:solidFill>
                      <a:srgbClr val="E5EEEB"/>
                    </a:solidFill>
                  </a:tcPr>
                </a:tc>
              </a:tr>
              <a:tr h="781050">
                <a:tc>
                  <a:txBody>
                    <a:bodyPr>
                      <a:noAutofit/>
                    </a:bodyPr>
                    <a:lstStyle/>
                    <a:p>
                      <a:r>
                        <a:rPr sz="2175" b="1">
                          <a:solidFill>
                            <a:srgbClr val="172A31"/>
                          </a:solidFill>
                          <a:latin typeface="Aptos"/>
                          <a:ea typeface="Aptos"/>
                          <a:cs typeface="Aptos"/>
                        </a:rPr>
                        <a:t>Feasibility</a:t>
                      </a:r>
                    </a:p>
                  </a:txBody>
                  <a:tcPr marL="91440" marR="91440" marT="45720" marB="45720">
                    <a:solidFill>
                      <a:srgbClr val="F8F7F3"/>
                    </a:solidFill>
                  </a:tcPr>
                </a:tc>
                <a:tc>
                  <a:txBody>
                    <a:bodyPr>
                      <a:noAutofit/>
                    </a:bodyPr>
                    <a:lstStyle/>
                    <a:p>
                      <a:r>
                        <a:rPr sz="2175" b="0">
                          <a:solidFill>
                            <a:srgbClr val="172A31"/>
                          </a:solidFill>
                          <a:latin typeface="Aptos"/>
                          <a:ea typeface="Aptos"/>
                          <a:cs typeface="Aptos"/>
                        </a:rPr>
                        <a:t>Observe usable practice, access, missing opportunities and workload. Six schools / about 360 pupils is a discussion assumption.</a:t>
                      </a:r>
                    </a:p>
                  </a:txBody>
                  <a:tcPr marL="91440" marR="91440" marT="45720" marB="45720">
                    <a:solidFill>
                      <a:srgbClr val="F8F7F3"/>
                    </a:solidFill>
                  </a:tcPr>
                </a:tc>
              </a:tr>
              <a:tr h="857250">
                <a:tc>
                  <a:txBody>
                    <a:bodyPr>
                      <a:noAutofit/>
                    </a:bodyPr>
                    <a:lstStyle/>
                    <a:p>
                      <a:r>
                        <a:rPr sz="2175" b="1">
                          <a:solidFill>
                            <a:srgbClr val="172A31"/>
                          </a:solidFill>
                          <a:latin typeface="Aptos"/>
                          <a:ea typeface="Aptos"/>
                          <a:cs typeface="Aptos"/>
                        </a:rPr>
                        <a:t>Fair comparison</a:t>
                      </a:r>
                    </a:p>
                  </a:txBody>
                  <a:tcPr marL="91440" marR="91440" marT="45720" marB="45720">
                    <a:solidFill>
                      <a:srgbClr val="E5EEEB"/>
                    </a:solidFill>
                  </a:tcPr>
                </a:tc>
                <a:tc>
                  <a:txBody>
                    <a:bodyPr>
                      <a:noAutofit/>
                    </a:bodyPr>
                    <a:lstStyle/>
                    <a:p>
                      <a:r>
                        <a:rPr sz="2175" b="0">
                          <a:solidFill>
                            <a:srgbClr val="172A31"/>
                          </a:solidFill>
                          <a:latin typeface="Aptos"/>
                          <a:ea typeface="Aptos"/>
                          <a:cs typeface="Aptos"/>
                        </a:rPr>
                        <a:t>Independent outcome, sample and analysis. Current provision plus fixed package versus current provision. Endpoint and post-support follow-up.</a:t>
                      </a:r>
                    </a:p>
                  </a:txBody>
                  <a:tcPr marL="91440" marR="91440" marT="45720" marB="45720">
                    <a:solidFill>
                      <a:srgbClr val="E5EEEB"/>
                    </a:solidFill>
                  </a:tcPr>
                </a:tc>
              </a:tr>
              <a:tr h="762000">
                <a:tc>
                  <a:txBody>
                    <a:bodyPr>
                      <a:noAutofit/>
                    </a:bodyPr>
                    <a:lstStyle/>
                    <a:p>
                      <a:r>
                        <a:rPr sz="2175" b="1">
                          <a:solidFill>
                            <a:srgbClr val="172A31"/>
                          </a:solidFill>
                          <a:latin typeface="Aptos"/>
                          <a:ea typeface="Aptos"/>
                          <a:cs typeface="Aptos"/>
                        </a:rPr>
                        <a:t>Expand, revise or stop</a:t>
                      </a:r>
                    </a:p>
                  </a:txBody>
                  <a:tcPr marL="91440" marR="91440" marT="45720" marB="45720">
                    <a:solidFill>
                      <a:srgbClr val="F8F7F3"/>
                    </a:solidFill>
                  </a:tcPr>
                </a:tc>
                <a:tc>
                  <a:txBody>
                    <a:bodyPr>
                      <a:noAutofit/>
                    </a:bodyPr>
                    <a:lstStyle/>
                    <a:p>
                      <a:r>
                        <a:rPr sz="2175" b="0">
                          <a:solidFill>
                            <a:srgbClr val="172A31"/>
                          </a:solidFill>
                          <a:latin typeface="Aptos"/>
                          <a:ea typeface="Aptos"/>
                          <a:cs typeface="Aptos"/>
                        </a:rPr>
                        <a:t>Apply pre-agreed benefit, cost, workload and access/safety criteria. Report null, adverse and failed-delivery findings.</a:t>
                      </a:r>
                    </a:p>
                  </a:txBody>
                  <a:tcPr marL="91440" marR="91440" marT="45720" marB="45720">
                    <a:solidFill>
                      <a:srgbClr val="F8F7F3"/>
                    </a:solidFill>
                  </a:tcPr>
                </a:tc>
              </a:tr>
            </a:tbl>
          </a:graphicData>
        </a:graphic>
      </p:graphicFrame>
      <p:sp>
        <p:nvSpPr>
          <p:cNvPr id="5" name="text-3">
            <a:extLst xmlns:a="http://schemas.openxmlformats.org/drawingml/2006/main">
              <a:ext uri="{FF2B5EF4-FFF2-40B4-BE49-F238E27FC236}">
                <a16:creationId xmlns:a16="http://schemas.microsoft.com/office/drawing/2014/main" id="{36BF0BF9-060E-44AB-94B4-5D90AC4E3D02}"/>
              </a:ext>
            </a:extLst>
          </p:cNvPr>
          <p:cNvSpPr>
            <a:spLocks xmlns:a="http://schemas.openxmlformats.org/drawingml/2006/main" noGrp="1"/>
          </p:cNvSpPr>
          <p:nvPr/>
        </p:nvSpPr>
        <p:spPr>
          <a:xfrm xmlns:a="http://schemas.openxmlformats.org/drawingml/2006/main">
            <a:off x="762000" y="5829300"/>
            <a:ext cx="1371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7635E"/>
                </a:solidFill>
                <a:latin typeface="Aptos"/>
                <a:ea typeface="Aptos"/>
                <a:cs typeface="Aptos"/>
              </a:defRPr>
            </a:pPr>
            <a:r>
              <a:rPr sz="2175" b="1">
                <a:solidFill>
                  <a:srgbClr val="17635E"/>
                </a:solidFill>
                <a:latin typeface="Aptos"/>
                <a:ea typeface="Aptos"/>
                <a:cs typeface="Aptos"/>
              </a:rPr>
              <a:t>Vishal: intention. Saake: product. Required academic, delivery and independent evaluation roles remain to be engaged.</a:t>
            </a:r>
          </a:p>
        </p:txBody>
      </p:sp>
      <p:sp>
        <p:nvSpPr>
          <p:cNvPr id="6" name="text-4">
            <a:extLst xmlns:a="http://schemas.openxmlformats.org/drawingml/2006/main">
              <a:ext uri="{FF2B5EF4-FFF2-40B4-BE49-F238E27FC236}">
                <a16:creationId xmlns:a16="http://schemas.microsoft.com/office/drawing/2014/main" id="{43E0FADA-4C76-4F71-9783-FF92DA43AD08}"/>
              </a:ext>
            </a:extLst>
          </p:cNvPr>
          <p:cNvSpPr>
            <a:spLocks xmlns:a="http://schemas.openxmlformats.org/drawingml/2006/main" noGrp="1"/>
          </p:cNvSpPr>
          <p:nvPr/>
        </p:nvSpPr>
        <p:spPr>
          <a:xfrm xmlns:a="http://schemas.openxmlformats.org/drawingml/2006/main">
            <a:off x="762000" y="6553200"/>
            <a:ext cx="137160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A31"/>
                </a:solidFill>
                <a:latin typeface="Aptos"/>
                <a:ea typeface="Aptos"/>
                <a:cs typeface="Aptos"/>
              </a:defRPr>
            </a:pPr>
            <a:r>
              <a:rPr sz="2250" b="0">
                <a:solidFill>
                  <a:srgbClr val="172A31"/>
                </a:solidFill>
                <a:latin typeface="Aptos"/>
                <a:ea typeface="Aptos"/>
                <a:cs typeface="Aptos"/>
              </a:rPr>
              <a:t>Full costs: development/localisation, materials, adult time and cover, coaching/travel, support, safeguards, evaluation and overhead. Model no added effect and failed delivery.</a:t>
            </a:r>
          </a:p>
        </p:txBody>
      </p:sp>
      <p:sp>
        <p:nvSpPr>
          <p:cNvPr id="7" name="text-5">
            <a:extLst xmlns:a="http://schemas.openxmlformats.org/drawingml/2006/main">
              <a:ext uri="{FF2B5EF4-FFF2-40B4-BE49-F238E27FC236}">
                <a16:creationId xmlns:a16="http://schemas.microsoft.com/office/drawing/2014/main" id="{C92AFBDB-B46B-4377-9ABC-03C7A2CCC69B}"/>
              </a:ext>
            </a:extLst>
          </p:cNvPr>
          <p:cNvSpPr>
            <a:spLocks xmlns:a="http://schemas.openxmlformats.org/drawingml/2006/main" noGrp="1"/>
          </p:cNvSpPr>
          <p:nvPr/>
        </p:nvSpPr>
        <p:spPr>
          <a:xfrm xmlns:a="http://schemas.openxmlformats.org/drawingml/2006/main">
            <a:off x="762000" y="7629525"/>
            <a:ext cx="1371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1646A"/>
                </a:solidFill>
                <a:latin typeface="Aptos"/>
                <a:ea typeface="Aptos"/>
                <a:cs typeface="Aptos"/>
              </a:defRPr>
            </a:pPr>
            <a:r>
              <a:rPr sz="1875" b="0">
                <a:solidFill>
                  <a:srgbClr val="51646A"/>
                </a:solidFill>
                <a:latin typeface="Aptos"/>
                <a:ea typeface="Aptos"/>
                <a:cs typeface="Aptos"/>
              </a:rPr>
              <a:t>No approved calendar, staff, price or effect forecast. The six-school feasibility assumption is not an adequate impact-trial design.</a:t>
            </a:r>
          </a:p>
        </p:txBody>
      </p:sp>
    </p:spTree>
    <p:extLst>
      <p:ext uri="{BB962C8B-B14F-4D97-AF65-F5344CB8AC3E}">
        <p14:creationId xmlns:p14="http://schemas.microsoft.com/office/powerpoint/2010/main" val="823827278"/>
      </p:ext>
    </p:extLst>
  </p:cSld>
</p:sld>
</file>

<file path=ppt/slides/slide8.xml><?xml version="1.0" encoding="utf-8"?>
<p:sld xmlns:p="http://schemas.openxmlformats.org/presentationml/2006/main">
  <p:cSld>
    <p:bg>
      <p:bgPr>
        <a:solidFill xmlns:a="http://schemas.openxmlformats.org/drawingml/2006/main">
          <a:srgbClr val="F8F7F3"/>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3D3CC910-C897-483E-B2BE-1A7EE219BEF5}"/>
              </a:ext>
            </a:extLst>
          </p:cNvPr>
          <p:cNvSpPr>
            <a:spLocks xmlns:a="http://schemas.openxmlformats.org/drawingml/2006/main" noGrp="1"/>
          </p:cNvSpPr>
          <p:nvPr/>
        </p:nvSpPr>
        <p:spPr>
          <a:xfrm xmlns:a="http://schemas.openxmlformats.org/drawingml/2006/main">
            <a:off x="762000" y="381000"/>
            <a:ext cx="13716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72A31"/>
                </a:solidFill>
                <a:latin typeface="Aptos"/>
                <a:ea typeface="Aptos"/>
                <a:cs typeface="Aptos"/>
              </a:defRPr>
            </a:pPr>
            <a:r>
              <a:rPr sz="3600" b="1">
                <a:solidFill>
                  <a:srgbClr val="172A31"/>
                </a:solidFill>
                <a:latin typeface="Aptos"/>
                <a:ea typeface="Aptos"/>
                <a:cs typeface="Aptos"/>
              </a:rPr>
              <a:t>Decisions for Vishal and Saake today</a:t>
            </a:r>
          </a:p>
        </p:txBody>
      </p:sp>
      <p:sp>
        <p:nvSpPr>
          <p:cNvPr id="2" name="text-1">
            <a:extLst xmlns:a="http://schemas.openxmlformats.org/drawingml/2006/main">
              <a:ext uri="{FF2B5EF4-FFF2-40B4-BE49-F238E27FC236}">
                <a16:creationId xmlns:a16="http://schemas.microsoft.com/office/drawing/2014/main" id="{FC9A9AD6-0951-4336-A368-6ABCC70EF1B0}"/>
              </a:ext>
            </a:extLst>
          </p:cNvPr>
          <p:cNvSpPr>
            <a:spLocks xmlns:a="http://schemas.openxmlformats.org/drawingml/2006/main" noGrp="1"/>
          </p:cNvSpPr>
          <p:nvPr/>
        </p:nvSpPr>
        <p:spPr>
          <a:xfrm xmlns:a="http://schemas.openxmlformats.org/drawingml/2006/main">
            <a:off x="762000" y="8201025"/>
            <a:ext cx="12858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1646A"/>
                </a:solidFill>
                <a:latin typeface="Aptos"/>
                <a:ea typeface="Aptos"/>
                <a:cs typeface="Aptos"/>
              </a:defRPr>
            </a:pPr>
            <a:r>
              <a:rPr sz="1500" b="0">
                <a:solidFill>
                  <a:srgbClr val="51646A"/>
                </a:solidFill>
                <a:latin typeface="Aptos"/>
                <a:ea typeface="Aptos"/>
                <a:cs typeface="Aptos"/>
              </a:rPr>
              <a:t>MEETING-CARD, EVIDENCE-TO-PRODUCT. Published findings concern named programmes. Proposals require review.</a:t>
            </a:r>
          </a:p>
        </p:txBody>
      </p:sp>
      <p:sp>
        <p:nvSpPr>
          <p:cNvPr id="3" name="text-2">
            <a:extLst xmlns:a="http://schemas.openxmlformats.org/drawingml/2006/main">
              <a:ext uri="{FF2B5EF4-FFF2-40B4-BE49-F238E27FC236}">
                <a16:creationId xmlns:a16="http://schemas.microsoft.com/office/drawing/2014/main" id="{304210A4-2A4D-4C7E-B4CE-BA69E1467C28}"/>
              </a:ext>
            </a:extLst>
          </p:cNvPr>
          <p:cNvSpPr>
            <a:spLocks xmlns:a="http://schemas.openxmlformats.org/drawingml/2006/main" noGrp="1"/>
          </p:cNvSpPr>
          <p:nvPr/>
        </p:nvSpPr>
        <p:spPr>
          <a:xfrm xmlns:a="http://schemas.openxmlformats.org/drawingml/2006/main">
            <a:off x="14001750" y="8096250"/>
            <a:ext cx="47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7635E"/>
                </a:solidFill>
                <a:latin typeface="Aptos"/>
                <a:ea typeface="Aptos"/>
                <a:cs typeface="Aptos"/>
              </a:defRPr>
            </a:pPr>
            <a:r>
              <a:rPr sz="1800" b="1">
                <a:solidFill>
                  <a:srgbClr val="17635E"/>
                </a:solidFill>
                <a:latin typeface="Aptos"/>
                <a:ea typeface="Aptos"/>
                <a:cs typeface="Aptos"/>
              </a:rPr>
              <a:t>08</a:t>
            </a:r>
          </a:p>
        </p:txBody>
      </p:sp>
      <p:sp>
        <p:nvSpPr>
          <p:cNvPr id="4" name="text-3">
            <a:extLst xmlns:a="http://schemas.openxmlformats.org/drawingml/2006/main">
              <a:ext uri="{FF2B5EF4-FFF2-40B4-BE49-F238E27FC236}">
                <a16:creationId xmlns:a16="http://schemas.microsoft.com/office/drawing/2014/main" id="{07A0C828-D1DD-4AB0-AAB8-021731BB914E}"/>
              </a:ext>
            </a:extLst>
          </p:cNvPr>
          <p:cNvSpPr>
            <a:spLocks xmlns:a="http://schemas.openxmlformats.org/drawingml/2006/main" noGrp="1"/>
          </p:cNvSpPr>
          <p:nvPr/>
        </p:nvSpPr>
        <p:spPr>
          <a:xfrm xmlns:a="http://schemas.openxmlformats.org/drawingml/2006/main">
            <a:off x="762000" y="1581150"/>
            <a:ext cx="37147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635E"/>
                </a:solidFill>
                <a:latin typeface="Aptos"/>
                <a:ea typeface="Aptos"/>
                <a:cs typeface="Aptos"/>
              </a:defRPr>
            </a:pPr>
            <a:r>
              <a:rPr sz="2550" b="1">
                <a:solidFill>
                  <a:srgbClr val="17635E"/>
                </a:solidFill>
                <a:latin typeface="Aptos"/>
                <a:ea typeface="Aptos"/>
                <a:cs typeface="Aptos"/>
              </a:rPr>
              <a:t>First development context</a:t>
            </a:r>
          </a:p>
        </p:txBody>
      </p:sp>
      <p:sp>
        <p:nvSpPr>
          <p:cNvPr id="5" name="text-4">
            <a:extLst xmlns:a="http://schemas.openxmlformats.org/drawingml/2006/main">
              <a:ext uri="{FF2B5EF4-FFF2-40B4-BE49-F238E27FC236}">
                <a16:creationId xmlns:a16="http://schemas.microsoft.com/office/drawing/2014/main" id="{36077211-D82A-467C-93F6-B7921530FE4E}"/>
              </a:ext>
            </a:extLst>
          </p:cNvPr>
          <p:cNvSpPr>
            <a:spLocks xmlns:a="http://schemas.openxmlformats.org/drawingml/2006/main" noGrp="1"/>
          </p:cNvSpPr>
          <p:nvPr/>
        </p:nvSpPr>
        <p:spPr>
          <a:xfrm xmlns:a="http://schemas.openxmlformats.org/drawingml/2006/main">
            <a:off x="4667250" y="1581150"/>
            <a:ext cx="9810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A31"/>
                </a:solidFill>
                <a:latin typeface="Aptos"/>
                <a:ea typeface="Aptos"/>
                <a:cs typeface="Aptos"/>
              </a:defRPr>
            </a:pPr>
            <a:r>
              <a:rPr sz="2400" b="0">
                <a:solidFill>
                  <a:srgbClr val="172A31"/>
                </a:solidFill>
                <a:latin typeface="Aptos"/>
                <a:ea typeface="Aptos"/>
                <a:cs typeface="Aptos"/>
              </a:rPr>
              <a:t>Which grades, Maharashtra management/sites, teaching medium and home-language/access needs? Founder-school visit and state development site are separate.</a:t>
            </a:r>
          </a:p>
        </p:txBody>
      </p:sp>
      <p:sp>
        <p:nvSpPr>
          <p:cNvPr id="6" name="text-5">
            <a:extLst xmlns:a="http://schemas.openxmlformats.org/drawingml/2006/main">
              <a:ext uri="{FF2B5EF4-FFF2-40B4-BE49-F238E27FC236}">
                <a16:creationId xmlns:a16="http://schemas.microsoft.com/office/drawing/2014/main" id="{0F6D1D8C-2B97-41E8-A155-6A12D81D9979}"/>
              </a:ext>
            </a:extLst>
          </p:cNvPr>
          <p:cNvSpPr>
            <a:spLocks xmlns:a="http://schemas.openxmlformats.org/drawingml/2006/main" noGrp="1"/>
          </p:cNvSpPr>
          <p:nvPr/>
        </p:nvSpPr>
        <p:spPr>
          <a:xfrm xmlns:a="http://schemas.openxmlformats.org/drawingml/2006/main">
            <a:off x="762000" y="2771775"/>
            <a:ext cx="37147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635E"/>
                </a:solidFill>
                <a:latin typeface="Aptos"/>
                <a:ea typeface="Aptos"/>
                <a:cs typeface="Aptos"/>
              </a:defRPr>
            </a:pPr>
            <a:r>
              <a:rPr sz="2550" b="1">
                <a:solidFill>
                  <a:srgbClr val="17635E"/>
                </a:solidFill>
                <a:latin typeface="Aptos"/>
                <a:ea typeface="Aptos"/>
                <a:cs typeface="Aptos"/>
              </a:rPr>
              <a:t>Founder intention in practice</a:t>
            </a:r>
          </a:p>
        </p:txBody>
      </p:sp>
      <p:sp>
        <p:nvSpPr>
          <p:cNvPr id="7" name="text-6">
            <a:extLst xmlns:a="http://schemas.openxmlformats.org/drawingml/2006/main">
              <a:ext uri="{FF2B5EF4-FFF2-40B4-BE49-F238E27FC236}">
                <a16:creationId xmlns:a16="http://schemas.microsoft.com/office/drawing/2014/main" id="{D978EE8F-D2BB-4139-8816-D76E1B3D95D3}"/>
              </a:ext>
            </a:extLst>
          </p:cNvPr>
          <p:cNvSpPr>
            <a:spLocks xmlns:a="http://schemas.openxmlformats.org/drawingml/2006/main" noGrp="1"/>
          </p:cNvSpPr>
          <p:nvPr/>
        </p:nvSpPr>
        <p:spPr>
          <a:xfrm xmlns:a="http://schemas.openxmlformats.org/drawingml/2006/main">
            <a:off x="4667250" y="2771775"/>
            <a:ext cx="9810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A31"/>
                </a:solidFill>
                <a:latin typeface="Aptos"/>
                <a:ea typeface="Aptos"/>
                <a:cs typeface="Aptos"/>
              </a:defRPr>
            </a:pPr>
            <a:r>
              <a:rPr sz="2400" b="0">
                <a:solidFill>
                  <a:srgbClr val="172A31"/>
                </a:solidFill>
                <a:latin typeface="Aptos"/>
                <a:ea typeface="Aptos"/>
                <a:cs typeface="Aptos"/>
              </a:rPr>
              <a:t>Which unit and child explanation/action best express the values? What should change in a second situation?</a:t>
            </a:r>
          </a:p>
        </p:txBody>
      </p:sp>
      <p:sp>
        <p:nvSpPr>
          <p:cNvPr id="8" name="text-7">
            <a:extLst xmlns:a="http://schemas.openxmlformats.org/drawingml/2006/main">
              <a:ext uri="{FF2B5EF4-FFF2-40B4-BE49-F238E27FC236}">
                <a16:creationId xmlns:a16="http://schemas.microsoft.com/office/drawing/2014/main" id="{B017F515-3982-4696-A200-FBC4C01D4A56}"/>
              </a:ext>
            </a:extLst>
          </p:cNvPr>
          <p:cNvSpPr>
            <a:spLocks xmlns:a="http://schemas.openxmlformats.org/drawingml/2006/main" noGrp="1"/>
          </p:cNvSpPr>
          <p:nvPr/>
        </p:nvSpPr>
        <p:spPr>
          <a:xfrm xmlns:a="http://schemas.openxmlformats.org/drawingml/2006/main">
            <a:off x="762000" y="3962400"/>
            <a:ext cx="37147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635E"/>
                </a:solidFill>
                <a:latin typeface="Aptos"/>
                <a:ea typeface="Aptos"/>
                <a:cs typeface="Aptos"/>
              </a:defRPr>
            </a:pPr>
            <a:r>
              <a:rPr sz="2550" b="1">
                <a:solidFill>
                  <a:srgbClr val="17635E"/>
                </a:solidFill>
                <a:latin typeface="Aptos"/>
                <a:ea typeface="Aptos"/>
                <a:cs typeface="Aptos"/>
              </a:rPr>
              <a:t>Academic and adult counterpart</a:t>
            </a:r>
          </a:p>
        </p:txBody>
      </p:sp>
      <p:sp>
        <p:nvSpPr>
          <p:cNvPr id="9" name="text-8">
            <a:extLst xmlns:a="http://schemas.openxmlformats.org/drawingml/2006/main">
              <a:ext uri="{FF2B5EF4-FFF2-40B4-BE49-F238E27FC236}">
                <a16:creationId xmlns:a16="http://schemas.microsoft.com/office/drawing/2014/main" id="{7C9AE8AB-B224-4C3D-A18F-BB90205CDCA0}"/>
              </a:ext>
            </a:extLst>
          </p:cNvPr>
          <p:cNvSpPr>
            <a:spLocks xmlns:a="http://schemas.openxmlformats.org/drawingml/2006/main" noGrp="1"/>
          </p:cNvSpPr>
          <p:nvPr/>
        </p:nvSpPr>
        <p:spPr>
          <a:xfrm xmlns:a="http://schemas.openxmlformats.org/drawingml/2006/main">
            <a:off x="4667250" y="3962400"/>
            <a:ext cx="9810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A31"/>
                </a:solidFill>
                <a:latin typeface="Aptos"/>
                <a:ea typeface="Aptos"/>
                <a:cs typeface="Aptos"/>
              </a:defRPr>
            </a:pPr>
            <a:r>
              <a:rPr sz="2400" b="0">
                <a:solidFill>
                  <a:srgbClr val="172A31"/>
                </a:solidFill>
                <a:latin typeface="Aptos"/>
                <a:ea typeface="Aptos"/>
                <a:cs typeface="Aptos"/>
              </a:rPr>
              <a:t>Who will review local fit? Who can rehearse, supervise, respond, coach and cover? What school time is actually available?</a:t>
            </a:r>
          </a:p>
        </p:txBody>
      </p:sp>
      <p:sp>
        <p:nvSpPr>
          <p:cNvPr id="10" name="text-9">
            <a:extLst xmlns:a="http://schemas.openxmlformats.org/drawingml/2006/main">
              <a:ext uri="{FF2B5EF4-FFF2-40B4-BE49-F238E27FC236}">
                <a16:creationId xmlns:a16="http://schemas.microsoft.com/office/drawing/2014/main" id="{E95F98BD-8424-4C9C-8148-8B0F2403308E}"/>
              </a:ext>
            </a:extLst>
          </p:cNvPr>
          <p:cNvSpPr>
            <a:spLocks xmlns:a="http://schemas.openxmlformats.org/drawingml/2006/main" noGrp="1"/>
          </p:cNvSpPr>
          <p:nvPr/>
        </p:nvSpPr>
        <p:spPr>
          <a:xfrm xmlns:a="http://schemas.openxmlformats.org/drawingml/2006/main">
            <a:off x="762000" y="5153025"/>
            <a:ext cx="37147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635E"/>
                </a:solidFill>
                <a:latin typeface="Aptos"/>
                <a:ea typeface="Aptos"/>
                <a:cs typeface="Aptos"/>
              </a:defRPr>
            </a:pPr>
            <a:r>
              <a:rPr sz="2550" b="1">
                <a:solidFill>
                  <a:srgbClr val="17635E"/>
                </a:solidFill>
                <a:latin typeface="Aptos"/>
                <a:ea typeface="Aptos"/>
                <a:cs typeface="Aptos"/>
              </a:rPr>
              <a:t>Evidence and records</a:t>
            </a:r>
          </a:p>
        </p:txBody>
      </p:sp>
      <p:sp>
        <p:nvSpPr>
          <p:cNvPr id="11" name="text-10">
            <a:extLst xmlns:a="http://schemas.openxmlformats.org/drawingml/2006/main">
              <a:ext uri="{FF2B5EF4-FFF2-40B4-BE49-F238E27FC236}">
                <a16:creationId xmlns:a16="http://schemas.microsoft.com/office/drawing/2014/main" id="{1AE2B2A3-72EE-4171-B247-500DCF092A64}"/>
              </a:ext>
            </a:extLst>
          </p:cNvPr>
          <p:cNvSpPr>
            <a:spLocks xmlns:a="http://schemas.openxmlformats.org/drawingml/2006/main" noGrp="1"/>
          </p:cNvSpPr>
          <p:nvPr/>
        </p:nvSpPr>
        <p:spPr>
          <a:xfrm xmlns:a="http://schemas.openxmlformats.org/drawingml/2006/main">
            <a:off x="4667250" y="5153025"/>
            <a:ext cx="9810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A31"/>
                </a:solidFill>
                <a:latin typeface="Aptos"/>
                <a:ea typeface="Aptos"/>
                <a:cs typeface="Aptos"/>
              </a:defRPr>
            </a:pPr>
            <a:r>
              <a:rPr sz="2400" b="0">
                <a:solidFill>
                  <a:srgbClr val="172A31"/>
                </a:solidFill>
                <a:latin typeface="Aptos"/>
                <a:ea typeface="Aptos"/>
                <a:cs typeface="Aptos"/>
              </a:rPr>
              <a:t>Who independently evaluates? Which added outcome matters? What benefit/workload/cost would justify expansion or trigger revision/stop?</a:t>
            </a:r>
          </a:p>
        </p:txBody>
      </p:sp>
      <p:sp>
        <p:nvSpPr>
          <p:cNvPr id="12" name="text-11">
            <a:extLst xmlns:a="http://schemas.openxmlformats.org/drawingml/2006/main">
              <a:ext uri="{FF2B5EF4-FFF2-40B4-BE49-F238E27FC236}">
                <a16:creationId xmlns:a16="http://schemas.microsoft.com/office/drawing/2014/main" id="{62B36D09-991B-4D0E-9E73-49CD088DE8FC}"/>
              </a:ext>
            </a:extLst>
          </p:cNvPr>
          <p:cNvSpPr>
            <a:spLocks xmlns:a="http://schemas.openxmlformats.org/drawingml/2006/main" noGrp="1"/>
          </p:cNvSpPr>
          <p:nvPr/>
        </p:nvSpPr>
        <p:spPr>
          <a:xfrm xmlns:a="http://schemas.openxmlformats.org/drawingml/2006/main">
            <a:off x="762000" y="6286500"/>
            <a:ext cx="13716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51646A"/>
                </a:solidFill>
                <a:latin typeface="Aptos"/>
                <a:ea typeface="Aptos"/>
                <a:cs typeface="Aptos"/>
              </a:defRPr>
            </a:pPr>
            <a:r>
              <a:rPr sz="2250" b="0">
                <a:solidFill>
                  <a:srgbClr val="51646A"/>
                </a:solidFill>
                <a:latin typeface="Aptos"/>
                <a:ea typeface="Aptos"/>
                <a:cs typeface="Aptos"/>
              </a:rPr>
              <a:t>Bring back actual textbook/edition and routine, timetable/support minutes, facility/access observations, and anonymised prior experiment/attendance records with definitions and dates.</a:t>
            </a:r>
          </a:p>
        </p:txBody>
      </p:sp>
      <p:sp>
        <p:nvSpPr>
          <p:cNvPr id="13" name="text-12">
            <a:extLst xmlns:a="http://schemas.openxmlformats.org/drawingml/2006/main">
              <a:ext uri="{FF2B5EF4-FFF2-40B4-BE49-F238E27FC236}">
                <a16:creationId xmlns:a16="http://schemas.microsoft.com/office/drawing/2014/main" id="{37057C20-519A-4CFF-B8F7-130A2602CA13}"/>
              </a:ext>
            </a:extLst>
          </p:cNvPr>
          <p:cNvSpPr>
            <a:spLocks xmlns:a="http://schemas.openxmlformats.org/drawingml/2006/main" noGrp="1"/>
          </p:cNvSpPr>
          <p:nvPr/>
        </p:nvSpPr>
        <p:spPr>
          <a:xfrm xmlns:a="http://schemas.openxmlformats.org/drawingml/2006/main">
            <a:off x="762000" y="7115175"/>
            <a:ext cx="137160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72A31"/>
                </a:solidFill>
                <a:latin typeface="Aptos"/>
                <a:ea typeface="Aptos"/>
                <a:cs typeface="Aptos"/>
              </a:defRPr>
            </a:pPr>
            <a:r>
              <a:rPr sz="2400" b="1">
                <a:solidFill>
                  <a:srgbClr val="172A31"/>
                </a:solidFill>
                <a:latin typeface="Aptos"/>
                <a:ea typeface="Aptos"/>
                <a:cs typeface="Aptos"/>
              </a:rPr>
              <a:t>Next output: confirmed context, complete units, an adult-support specification and a costed independent test plan.</a:t>
            </a:r>
          </a:p>
        </p:txBody>
      </p:sp>
      <p:sp>
        <p:nvSpPr>
          <p:cNvPr id="14" name="text-13">
            <a:extLst xmlns:a="http://schemas.openxmlformats.org/drawingml/2006/main">
              <a:ext uri="{FF2B5EF4-FFF2-40B4-BE49-F238E27FC236}">
                <a16:creationId xmlns:a16="http://schemas.microsoft.com/office/drawing/2014/main" id="{2EA419B0-9C98-41AA-9765-F0D7FEF36450}"/>
              </a:ext>
            </a:extLst>
          </p:cNvPr>
          <p:cNvSpPr>
            <a:spLocks xmlns:a="http://schemas.openxmlformats.org/drawingml/2006/main" noGrp="1"/>
          </p:cNvSpPr>
          <p:nvPr/>
        </p:nvSpPr>
        <p:spPr>
          <a:xfrm xmlns:a="http://schemas.openxmlformats.org/drawingml/2006/main">
            <a:off x="762000" y="7905750"/>
            <a:ext cx="13716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1646A"/>
                </a:solidFill>
                <a:latin typeface="Aptos"/>
                <a:ea typeface="Aptos"/>
                <a:cs typeface="Aptos"/>
              </a:defRPr>
            </a:pPr>
            <a:r>
              <a:rPr sz="1725" b="0">
                <a:solidFill>
                  <a:srgbClr val="51646A"/>
                </a:solidFill>
                <a:latin typeface="Aptos"/>
                <a:ea typeface="Aptos"/>
                <a:cs typeface="Aptos"/>
              </a:rPr>
              <a:t>Today can settle direction and development scope. Programme effectiveness and audience acceptance remain open.</a:t>
            </a:r>
          </a:p>
        </p:txBody>
      </p:sp>
    </p:spTree>
    <p:extLst>
      <p:ext uri="{BB962C8B-B14F-4D97-AF65-F5344CB8AC3E}">
        <p14:creationId xmlns:p14="http://schemas.microsoft.com/office/powerpoint/2010/main" val="645464209"/>
      </p:ext>
    </p:extLst>
  </p:cSld>
</p:sld>
</file>

<file path=ppt/theme/theme1.xml><?xml version="1.0" encoding="utf-8"?>
<a:theme xmlns:a="http://schemas.openxmlformats.org/drawingml/2006/main" name="ChatGPT">
  <a:themeElements>
    <a:clrScheme name="Meeting evidence">
      <a:dk1>
        <a:srgbClr val="000000"/>
      </a:dk1>
      <a:lt1>
        <a:srgbClr val="FFFFFF"/>
      </a:lt1>
      <a:dk2>
        <a:srgbClr val="172A31"/>
      </a:dk2>
      <a:lt2>
        <a:srgbClr val="E5EEEB"/>
      </a:lt2>
      <a:accent1>
        <a:srgbClr val="17635E"/>
      </a:accent1>
      <a:accent2>
        <a:srgbClr val="986546"/>
      </a:accent2>
      <a:accent3>
        <a:srgbClr val="53718A"/>
      </a:accent3>
      <a:accent4>
        <a:srgbClr val="935A58"/>
      </a:accent4>
      <a:accent5>
        <a:srgbClr val="626B54"/>
      </a:accent5>
      <a:accent6>
        <a:srgbClr val="74706A"/>
      </a:accent6>
      <a:hlink>
        <a:srgbClr val="17635E"/>
      </a:hlink>
      <a:folHlink>
        <a:srgbClr val="986546"/>
      </a:folHlink>
    </a:clrScheme>
    <a:fontScheme name="Office">
      <a:majorFont>
        <a:latin typeface="Calibri Light"/>
        <a:ea typeface="Calibri Light"/>
        <a:cs typeface="Calibri Light"/>
      </a:majorFont>
      <a:minorFont>
        <a:latin typeface="Calibri"/>
        <a:ea typeface="Calibri"/>
        <a:cs typeface="Calibri"/>
      </a:minorFont>
    </a:fontScheme>
    <a:fmtScheme name="Meeting evidence">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2026-10-07T03:58:29.2900000Z</dcterms:created>
  <dcterms:modified xsi:type="dcterms:W3CDTF">2026-10-07T03:58:29.2900000Z</dcterms:modified>
</coreProperties>
</file>